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Neue Machina" charset="1" panose="00000500000000000000"/>
      <p:regular r:id="rId16"/>
    </p:embeddedFont>
    <p:embeddedFont>
      <p:font typeface="Neue Machina Light" charset="1" panose="00000400000000000000"/>
      <p:regular r:id="rId17"/>
    </p:embeddedFont>
    <p:embeddedFont>
      <p:font typeface="Neue Machina Ultra-Bold" charset="1" panose="00000900000000000000"/>
      <p:regular r:id="rId18"/>
    </p:embeddedFont>
    <p:embeddedFont>
      <p:font typeface="Montserrat" charset="1" panose="00000500000000000000"/>
      <p:regular r:id="rId19"/>
    </p:embeddedFont>
    <p:embeddedFont>
      <p:font typeface="Montserrat Bold" charset="1" panose="00000800000000000000"/>
      <p:regular r:id="rId20"/>
    </p:embeddedFont>
    <p:embeddedFont>
      <p:font typeface="Montserrat Italics" charset="1" panose="00000500000000000000"/>
      <p:regular r:id="rId21"/>
    </p:embeddedFont>
    <p:embeddedFont>
      <p:font typeface="Montserrat Bold Italics" charset="1" panose="00000800000000000000"/>
      <p:regular r:id="rId22"/>
    </p:embeddedFont>
    <p:embeddedFont>
      <p:font typeface="Montserrat Thin" charset="1" panose="00000300000000000000"/>
      <p:regular r:id="rId23"/>
    </p:embeddedFont>
    <p:embeddedFont>
      <p:font typeface="Montserrat Thin Italics" charset="1" panose="00000300000000000000"/>
      <p:regular r:id="rId24"/>
    </p:embeddedFont>
    <p:embeddedFont>
      <p:font typeface="Montserrat Extra-Light" charset="1" panose="00000300000000000000"/>
      <p:regular r:id="rId25"/>
    </p:embeddedFont>
    <p:embeddedFont>
      <p:font typeface="Montserrat Extra-Light Italics" charset="1" panose="00000300000000000000"/>
      <p:regular r:id="rId26"/>
    </p:embeddedFont>
    <p:embeddedFont>
      <p:font typeface="Montserrat Light" charset="1" panose="00000400000000000000"/>
      <p:regular r:id="rId27"/>
    </p:embeddedFont>
    <p:embeddedFont>
      <p:font typeface="Montserrat Light Italics" charset="1" panose="00000400000000000000"/>
      <p:regular r:id="rId28"/>
    </p:embeddedFont>
    <p:embeddedFont>
      <p:font typeface="Montserrat Medium" charset="1" panose="00000600000000000000"/>
      <p:regular r:id="rId29"/>
    </p:embeddedFont>
    <p:embeddedFont>
      <p:font typeface="Montserrat Medium Italics" charset="1" panose="00000600000000000000"/>
      <p:regular r:id="rId30"/>
    </p:embeddedFont>
    <p:embeddedFont>
      <p:font typeface="Montserrat Semi-Bold" charset="1" panose="00000700000000000000"/>
      <p:regular r:id="rId31"/>
    </p:embeddedFont>
    <p:embeddedFont>
      <p:font typeface="Montserrat Semi-Bold Italics" charset="1" panose="00000700000000000000"/>
      <p:regular r:id="rId32"/>
    </p:embeddedFont>
    <p:embeddedFont>
      <p:font typeface="Montserrat Ultra-Bold" charset="1" panose="00000900000000000000"/>
      <p:regular r:id="rId33"/>
    </p:embeddedFont>
    <p:embeddedFont>
      <p:font typeface="Montserrat Ultra-Bold Italics" charset="1" panose="00000900000000000000"/>
      <p:regular r:id="rId34"/>
    </p:embeddedFont>
    <p:embeddedFont>
      <p:font typeface="Montserrat Heavy" charset="1" panose="00000A00000000000000"/>
      <p:regular r:id="rId35"/>
    </p:embeddedFont>
    <p:embeddedFont>
      <p:font typeface="Montserrat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27.png" Type="http://schemas.openxmlformats.org/officeDocument/2006/relationships/image"/><Relationship Id="rId8"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 Id="rId7"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27.png" Type="http://schemas.openxmlformats.org/officeDocument/2006/relationships/image"/><Relationship Id="rId8" Target="../media/image11.png" Type="http://schemas.openxmlformats.org/officeDocument/2006/relationships/image"/><Relationship Id="rId9" Target="../media/image4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27.png" Type="http://schemas.openxmlformats.org/officeDocument/2006/relationships/image"/><Relationship Id="rId8" Target="../media/image11.png" Type="http://schemas.openxmlformats.org/officeDocument/2006/relationships/image"/><Relationship Id="rId9" Target="../media/image4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27.png" Type="http://schemas.openxmlformats.org/officeDocument/2006/relationships/image"/><Relationship Id="rId8" Target="../media/image11.png" Type="http://schemas.openxmlformats.org/officeDocument/2006/relationships/image"/><Relationship Id="rId9" Target="../media/image4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27.png" Type="http://schemas.openxmlformats.org/officeDocument/2006/relationships/image"/><Relationship Id="rId8" Target="../media/image11.png" Type="http://schemas.openxmlformats.org/officeDocument/2006/relationships/image"/><Relationship Id="rId9" Target="../media/image4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27.png" Type="http://schemas.openxmlformats.org/officeDocument/2006/relationships/image"/><Relationship Id="rId8" Target="../media/image11.png" Type="http://schemas.openxmlformats.org/officeDocument/2006/relationships/image"/><Relationship Id="rId9" Target="../media/image4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 Id="rId9" Target="../media/image1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1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6.png" Type="http://schemas.openxmlformats.org/officeDocument/2006/relationships/image"/><Relationship Id="rId9" Target="../media/image2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1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6.png" Type="http://schemas.openxmlformats.org/officeDocument/2006/relationships/image"/><Relationship Id="rId9"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11.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5.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980261" y="5943223"/>
            <a:ext cx="4327479" cy="600872"/>
          </a:xfrm>
          <a:custGeom>
            <a:avLst/>
            <a:gdLst/>
            <a:ahLst/>
            <a:cxnLst/>
            <a:rect r="r" b="b" t="t" l="l"/>
            <a:pathLst>
              <a:path h="600872" w="4327479">
                <a:moveTo>
                  <a:pt x="0" y="0"/>
                </a:moveTo>
                <a:lnTo>
                  <a:pt x="4327478" y="0"/>
                </a:lnTo>
                <a:lnTo>
                  <a:pt x="4327478" y="600872"/>
                </a:lnTo>
                <a:lnTo>
                  <a:pt x="0" y="600872"/>
                </a:lnTo>
                <a:lnTo>
                  <a:pt x="0" y="0"/>
                </a:lnTo>
                <a:close/>
              </a:path>
            </a:pathLst>
          </a:custGeom>
          <a:blipFill>
            <a:blip r:embed="rId9"/>
            <a:stretch>
              <a:fillRect l="0" t="-71533" r="0" b="-71533"/>
            </a:stretch>
          </a:blipFill>
        </p:spPr>
      </p:sp>
      <p:sp>
        <p:nvSpPr>
          <p:cNvPr name="Freeform 7" id="7"/>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Freeform 9" id="9"/>
          <p:cNvSpPr/>
          <p:nvPr/>
        </p:nvSpPr>
        <p:spPr>
          <a:xfrm flipH="false" flipV="false" rot="0">
            <a:off x="5014539" y="3694893"/>
            <a:ext cx="8716454" cy="1869217"/>
          </a:xfrm>
          <a:custGeom>
            <a:avLst/>
            <a:gdLst/>
            <a:ahLst/>
            <a:cxnLst/>
            <a:rect r="r" b="b" t="t" l="l"/>
            <a:pathLst>
              <a:path h="1869217" w="8716454">
                <a:moveTo>
                  <a:pt x="0" y="0"/>
                </a:moveTo>
                <a:lnTo>
                  <a:pt x="8716454" y="0"/>
                </a:lnTo>
                <a:lnTo>
                  <a:pt x="8716454" y="1869217"/>
                </a:lnTo>
                <a:lnTo>
                  <a:pt x="0" y="1869217"/>
                </a:lnTo>
                <a:lnTo>
                  <a:pt x="0" y="0"/>
                </a:lnTo>
                <a:close/>
              </a:path>
            </a:pathLst>
          </a:custGeom>
          <a:blipFill>
            <a:blip r:embed="rId12"/>
            <a:stretch>
              <a:fillRect l="0" t="0" r="0" b="0"/>
            </a:stretch>
          </a:blipFill>
        </p:spPr>
      </p:sp>
      <p:sp>
        <p:nvSpPr>
          <p:cNvPr name="TextBox 10" id="10"/>
          <p:cNvSpPr txBox="true"/>
          <p:nvPr/>
        </p:nvSpPr>
        <p:spPr>
          <a:xfrm rot="0">
            <a:off x="7640979" y="6000308"/>
            <a:ext cx="3006042" cy="43912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By Hakeem inc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8899271" y="0"/>
            <a:ext cx="9388729" cy="6270270"/>
          </a:xfrm>
          <a:custGeom>
            <a:avLst/>
            <a:gdLst/>
            <a:ahLst/>
            <a:cxnLst/>
            <a:rect r="r" b="b" t="t" l="l"/>
            <a:pathLst>
              <a:path h="6270270" w="9388729">
                <a:moveTo>
                  <a:pt x="0" y="0"/>
                </a:moveTo>
                <a:lnTo>
                  <a:pt x="9388729" y="0"/>
                </a:lnTo>
                <a:lnTo>
                  <a:pt x="9388729" y="6270270"/>
                </a:lnTo>
                <a:lnTo>
                  <a:pt x="0" y="6270270"/>
                </a:lnTo>
                <a:lnTo>
                  <a:pt x="0" y="0"/>
                </a:lnTo>
                <a:close/>
              </a:path>
            </a:pathLst>
          </a:custGeom>
          <a:blipFill>
            <a:blip r:embed="rId2"/>
            <a:stretch>
              <a:fillRect l="0" t="0" r="0" b="0"/>
            </a:stretch>
          </a:blipFill>
        </p:spPr>
      </p:sp>
      <p:sp>
        <p:nvSpPr>
          <p:cNvPr name="Freeform 3" id="3"/>
          <p:cNvSpPr/>
          <p:nvPr/>
        </p:nvSpPr>
        <p:spPr>
          <a:xfrm flipH="false" flipV="false" rot="0">
            <a:off x="-10750" y="4342756"/>
            <a:ext cx="10003046" cy="7502284"/>
          </a:xfrm>
          <a:custGeom>
            <a:avLst/>
            <a:gdLst/>
            <a:ahLst/>
            <a:cxnLst/>
            <a:rect r="r" b="b" t="t" l="l"/>
            <a:pathLst>
              <a:path h="7502284" w="10003046">
                <a:moveTo>
                  <a:pt x="0" y="0"/>
                </a:moveTo>
                <a:lnTo>
                  <a:pt x="10003046" y="0"/>
                </a:lnTo>
                <a:lnTo>
                  <a:pt x="10003046" y="7502285"/>
                </a:lnTo>
                <a:lnTo>
                  <a:pt x="0" y="7502285"/>
                </a:lnTo>
                <a:lnTo>
                  <a:pt x="0" y="0"/>
                </a:lnTo>
                <a:close/>
              </a:path>
            </a:pathLst>
          </a:custGeom>
          <a:blipFill>
            <a:blip r:embed="rId3"/>
            <a:stretch>
              <a:fillRect l="0" t="0" r="0" b="0"/>
            </a:stretch>
          </a:blipFill>
        </p:spPr>
      </p:sp>
      <p:sp>
        <p:nvSpPr>
          <p:cNvPr name="TextBox 4" id="4"/>
          <p:cNvSpPr txBox="true"/>
          <p:nvPr/>
        </p:nvSpPr>
        <p:spPr>
          <a:xfrm rot="0">
            <a:off x="-10750" y="138378"/>
            <a:ext cx="8910020" cy="3611757"/>
          </a:xfrm>
          <a:prstGeom prst="rect">
            <a:avLst/>
          </a:prstGeom>
        </p:spPr>
        <p:txBody>
          <a:bodyPr anchor="t" rtlCol="false" tIns="0" lIns="0" bIns="0" rIns="0">
            <a:spAutoFit/>
          </a:bodyPr>
          <a:lstStyle/>
          <a:p>
            <a:pPr algn="ctr">
              <a:lnSpc>
                <a:spcPts val="14532"/>
              </a:lnSpc>
            </a:pPr>
            <a:r>
              <a:rPr lang="en-US" sz="10380">
                <a:solidFill>
                  <a:srgbClr val="FFFFFF"/>
                </a:solidFill>
                <a:latin typeface="Canva Sans Bold"/>
              </a:rPr>
              <a:t>Product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738930" y="2134307"/>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a:rPr>
              <a:t>Wireframe</a:t>
            </a:r>
          </a:p>
        </p:txBody>
      </p:sp>
      <p:sp>
        <p:nvSpPr>
          <p:cNvPr name="TextBox 9" id="9"/>
          <p:cNvSpPr txBox="true"/>
          <p:nvPr/>
        </p:nvSpPr>
        <p:spPr>
          <a:xfrm rot="0">
            <a:off x="1360107" y="3588163"/>
            <a:ext cx="11887695" cy="2913715"/>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The design of the website is responsive and accessible</a:t>
            </a:r>
          </a:p>
          <a:p>
            <a:pPr marL="716772" indent="-358386" lvl="1">
              <a:lnSpc>
                <a:spcPts val="4647"/>
              </a:lnSpc>
              <a:buFont typeface="Arial"/>
              <a:buChar char="•"/>
            </a:pPr>
            <a:r>
              <a:rPr lang="en-US" sz="3319">
                <a:solidFill>
                  <a:srgbClr val="FFFFFF"/>
                </a:solidFill>
                <a:latin typeface="Montserrat"/>
              </a:rPr>
              <a:t>The website/app acts as a hub for yuka, allowing you to interact with Yuka, connect 3rd party appliences and plugins</a:t>
            </a:r>
          </a:p>
        </p:txBody>
      </p:sp>
      <p:sp>
        <p:nvSpPr>
          <p:cNvPr name="Freeform 10" id="10"/>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01058" y="0"/>
            <a:ext cx="10685884" cy="10287000"/>
          </a:xfrm>
          <a:custGeom>
            <a:avLst/>
            <a:gdLst/>
            <a:ahLst/>
            <a:cxnLst/>
            <a:rect r="r" b="b" t="t" l="l"/>
            <a:pathLst>
              <a:path h="10287000" w="10685884">
                <a:moveTo>
                  <a:pt x="0" y="0"/>
                </a:moveTo>
                <a:lnTo>
                  <a:pt x="10685884" y="0"/>
                </a:lnTo>
                <a:lnTo>
                  <a:pt x="10685884" y="10287000"/>
                </a:lnTo>
                <a:lnTo>
                  <a:pt x="0" y="10287000"/>
                </a:lnTo>
                <a:lnTo>
                  <a:pt x="0" y="0"/>
                </a:lnTo>
                <a:close/>
              </a:path>
            </a:pathLst>
          </a:custGeom>
          <a:blipFill>
            <a:blip r:embed="rId6">
              <a:alphaModFix amt="34000"/>
            </a:blip>
            <a:stretch>
              <a:fillRect l="0" t="0" r="0" b="0"/>
            </a:stretch>
          </a:blipFill>
        </p:spPr>
      </p:sp>
      <p:sp>
        <p:nvSpPr>
          <p:cNvPr name="TextBox 5" id="5"/>
          <p:cNvSpPr txBox="true"/>
          <p:nvPr/>
        </p:nvSpPr>
        <p:spPr>
          <a:xfrm rot="0">
            <a:off x="2035304" y="1429632"/>
            <a:ext cx="1431886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a:rPr>
              <a:t>Colour scheme</a:t>
            </a:r>
          </a:p>
        </p:txBody>
      </p:sp>
      <p:sp>
        <p:nvSpPr>
          <p:cNvPr name="TextBox 6" id="6"/>
          <p:cNvSpPr txBox="true"/>
          <p:nvPr/>
        </p:nvSpPr>
        <p:spPr>
          <a:xfrm rot="0">
            <a:off x="203690" y="3067610"/>
            <a:ext cx="17982088" cy="413870"/>
          </a:xfrm>
          <a:prstGeom prst="rect">
            <a:avLst/>
          </a:prstGeom>
        </p:spPr>
        <p:txBody>
          <a:bodyPr anchor="t" rtlCol="false" tIns="0" lIns="0" bIns="0" rIns="0">
            <a:spAutoFit/>
          </a:bodyPr>
          <a:lstStyle/>
          <a:p>
            <a:pPr algn="ctr">
              <a:lnSpc>
                <a:spcPts val="3438"/>
              </a:lnSpc>
              <a:spcBef>
                <a:spcPct val="0"/>
              </a:spcBef>
            </a:pPr>
            <a:r>
              <a:rPr lang="en-US" sz="2455">
                <a:solidFill>
                  <a:srgbClr val="FFFFFF"/>
                </a:solidFill>
                <a:latin typeface="Montserrat Medium"/>
              </a:rPr>
              <a:t>The darker colours/shades are extracted from cyberpunk themes. They reflect the Ai and technical aspect of Yuka</a:t>
            </a:r>
          </a:p>
        </p:txBody>
      </p:sp>
      <p:sp>
        <p:nvSpPr>
          <p:cNvPr name="TextBox 7" id="7"/>
          <p:cNvSpPr txBox="true"/>
          <p:nvPr/>
        </p:nvSpPr>
        <p:spPr>
          <a:xfrm rot="0">
            <a:off x="1219756" y="5095875"/>
            <a:ext cx="15848488" cy="413870"/>
          </a:xfrm>
          <a:prstGeom prst="rect">
            <a:avLst/>
          </a:prstGeom>
        </p:spPr>
        <p:txBody>
          <a:bodyPr anchor="t" rtlCol="false" tIns="0" lIns="0" bIns="0" rIns="0">
            <a:spAutoFit/>
          </a:bodyPr>
          <a:lstStyle/>
          <a:p>
            <a:pPr algn="ctr">
              <a:lnSpc>
                <a:spcPts val="3438"/>
              </a:lnSpc>
              <a:spcBef>
                <a:spcPct val="0"/>
              </a:spcBef>
            </a:pPr>
            <a:r>
              <a:rPr lang="en-US" sz="2455">
                <a:solidFill>
                  <a:srgbClr val="FFFFFF"/>
                </a:solidFill>
                <a:latin typeface="Montserrat Medium"/>
              </a:rPr>
              <a:t>The brighter colours are representive of nature and reflects Yukas intergration in your day to day life</a:t>
            </a:r>
          </a:p>
        </p:txBody>
      </p:sp>
      <p:sp>
        <p:nvSpPr>
          <p:cNvPr name="Freeform 8" id="8"/>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858186" y="7032579"/>
            <a:ext cx="4894312" cy="2749198"/>
          </a:xfrm>
          <a:custGeom>
            <a:avLst/>
            <a:gdLst/>
            <a:ahLst/>
            <a:cxnLst/>
            <a:rect r="r" b="b" t="t" l="l"/>
            <a:pathLst>
              <a:path h="2749198" w="4894312">
                <a:moveTo>
                  <a:pt x="0" y="0"/>
                </a:moveTo>
                <a:lnTo>
                  <a:pt x="4894312" y="0"/>
                </a:lnTo>
                <a:lnTo>
                  <a:pt x="4894312" y="2749198"/>
                </a:lnTo>
                <a:lnTo>
                  <a:pt x="0" y="2749198"/>
                </a:lnTo>
                <a:lnTo>
                  <a:pt x="0" y="0"/>
                </a:lnTo>
                <a:close/>
              </a:path>
            </a:pathLst>
          </a:custGeom>
          <a:blipFill>
            <a:blip r:embed="rId2"/>
            <a:stretch>
              <a:fillRect l="0" t="0" r="0" b="0"/>
            </a:stretch>
          </a:blipFill>
        </p:spPr>
      </p:sp>
      <p:sp>
        <p:nvSpPr>
          <p:cNvPr name="Freeform 3" id="3"/>
          <p:cNvSpPr/>
          <p:nvPr/>
        </p:nvSpPr>
        <p:spPr>
          <a:xfrm flipH="false" flipV="false" rot="0">
            <a:off x="11543321" y="6815641"/>
            <a:ext cx="5273131" cy="2966136"/>
          </a:xfrm>
          <a:custGeom>
            <a:avLst/>
            <a:gdLst/>
            <a:ahLst/>
            <a:cxnLst/>
            <a:rect r="r" b="b" t="t" l="l"/>
            <a:pathLst>
              <a:path h="2966136" w="5273131">
                <a:moveTo>
                  <a:pt x="0" y="0"/>
                </a:moveTo>
                <a:lnTo>
                  <a:pt x="5273131" y="0"/>
                </a:lnTo>
                <a:lnTo>
                  <a:pt x="5273131" y="2966136"/>
                </a:lnTo>
                <a:lnTo>
                  <a:pt x="0" y="2966136"/>
                </a:lnTo>
                <a:lnTo>
                  <a:pt x="0" y="0"/>
                </a:lnTo>
                <a:close/>
              </a:path>
            </a:pathLst>
          </a:custGeom>
          <a:blipFill>
            <a:blip r:embed="rId3"/>
            <a:stretch>
              <a:fillRect l="0" t="0" r="0" b="0"/>
            </a:stretch>
          </a:blipFill>
        </p:spPr>
      </p:sp>
      <p:sp>
        <p:nvSpPr>
          <p:cNvPr name="TextBox 4" id="4"/>
          <p:cNvSpPr txBox="true"/>
          <p:nvPr/>
        </p:nvSpPr>
        <p:spPr>
          <a:xfrm rot="0">
            <a:off x="5323939" y="159703"/>
            <a:ext cx="764012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User Journey</a:t>
            </a:r>
          </a:p>
        </p:txBody>
      </p:sp>
      <p:sp>
        <p:nvSpPr>
          <p:cNvPr name="TextBox 5" id="5"/>
          <p:cNvSpPr txBox="true"/>
          <p:nvPr/>
        </p:nvSpPr>
        <p:spPr>
          <a:xfrm rot="0">
            <a:off x="0" y="2394053"/>
            <a:ext cx="18288000" cy="4638526"/>
          </a:xfrm>
          <a:prstGeom prst="rect">
            <a:avLst/>
          </a:prstGeom>
        </p:spPr>
        <p:txBody>
          <a:bodyPr anchor="t" rtlCol="false" tIns="0" lIns="0" bIns="0" rIns="0">
            <a:spAutoFit/>
          </a:bodyPr>
          <a:lstStyle/>
          <a:p>
            <a:pPr algn="ctr">
              <a:lnSpc>
                <a:spcPts val="5258"/>
              </a:lnSpc>
            </a:pPr>
            <a:r>
              <a:rPr lang="en-US" sz="3755">
                <a:solidFill>
                  <a:srgbClr val="FFFFFF"/>
                </a:solidFill>
                <a:latin typeface="Montserrat Medium"/>
              </a:rPr>
              <a:t>The way the customers will get to know about our product is through various promotions  such as: TV adverts, , billboards and bus adverts. This will raise awareness to potential buyers. Since the products has many features not found in other similar products, Yuka will be the most best product out of the others, which will push the buyer to visit our website and explore more, which will eventually lead them to </a:t>
            </a:r>
          </a:p>
          <a:p>
            <a:pPr algn="ctr">
              <a:lnSpc>
                <a:spcPts val="5258"/>
              </a:lnSpc>
              <a:spcBef>
                <a:spcPct val="0"/>
              </a:spcBef>
            </a:pPr>
            <a:r>
              <a:rPr lang="en-US" sz="3755">
                <a:solidFill>
                  <a:srgbClr val="FFFFFF"/>
                </a:solidFill>
                <a:latin typeface="Montserrat Medium"/>
              </a:rPr>
              <a:t>buying it.</a:t>
            </a:r>
          </a:p>
        </p:txBody>
      </p:sp>
      <p:sp>
        <p:nvSpPr>
          <p:cNvPr name="Freeform 6" id="6"/>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8"/>
            <a:stretch>
              <a:fillRect l="0" t="0" r="0" b="0"/>
            </a:stretch>
          </a:blipFill>
        </p:spPr>
      </p:sp>
      <p:sp>
        <p:nvSpPr>
          <p:cNvPr name="Freeform 9" id="9"/>
          <p:cNvSpPr/>
          <p:nvPr/>
        </p:nvSpPr>
        <p:spPr>
          <a:xfrm flipH="false" flipV="false" rot="0">
            <a:off x="2945556" y="1962837"/>
            <a:ext cx="7035547" cy="7035547"/>
          </a:xfrm>
          <a:custGeom>
            <a:avLst/>
            <a:gdLst/>
            <a:ahLst/>
            <a:cxnLst/>
            <a:rect r="r" b="b" t="t" l="l"/>
            <a:pathLst>
              <a:path h="7035547" w="7035547">
                <a:moveTo>
                  <a:pt x="0" y="0"/>
                </a:moveTo>
                <a:lnTo>
                  <a:pt x="7035546" y="0"/>
                </a:lnTo>
                <a:lnTo>
                  <a:pt x="7035546" y="7035547"/>
                </a:lnTo>
                <a:lnTo>
                  <a:pt x="0" y="7035547"/>
                </a:lnTo>
                <a:lnTo>
                  <a:pt x="0" y="0"/>
                </a:lnTo>
                <a:close/>
              </a:path>
            </a:pathLst>
          </a:custGeom>
          <a:blipFill>
            <a:blip r:embed="rId9"/>
            <a:stretch>
              <a:fillRect l="0" t="0" r="0" b="0"/>
            </a:stretch>
          </a:blipFill>
        </p:spPr>
      </p:sp>
      <p:sp>
        <p:nvSpPr>
          <p:cNvPr name="TextBox 10" id="10"/>
          <p:cNvSpPr txBox="true"/>
          <p:nvPr/>
        </p:nvSpPr>
        <p:spPr>
          <a:xfrm rot="0">
            <a:off x="1738930" y="2134307"/>
            <a:ext cx="11130050" cy="3571531"/>
          </a:xfrm>
          <a:prstGeom prst="rect">
            <a:avLst/>
          </a:prstGeom>
        </p:spPr>
        <p:txBody>
          <a:bodyPr anchor="t" rtlCol="false" tIns="0" lIns="0" bIns="0" rIns="0">
            <a:spAutoFit/>
          </a:bodyPr>
          <a:lstStyle/>
          <a:p>
            <a:pPr>
              <a:lnSpc>
                <a:spcPts val="9468"/>
              </a:lnSpc>
            </a:pPr>
            <a:r>
              <a:rPr lang="en-US" sz="6763">
                <a:solidFill>
                  <a:srgbClr val="FFFFFF"/>
                </a:solidFill>
                <a:latin typeface="Neue Machina"/>
              </a:rPr>
              <a:t>Yuka 65</a:t>
            </a:r>
          </a:p>
          <a:p>
            <a:pPr>
              <a:lnSpc>
                <a:spcPts val="9468"/>
              </a:lnSpc>
            </a:pPr>
            <a:r>
              <a:rPr lang="en-US" sz="6763">
                <a:solidFill>
                  <a:srgbClr val="FFFFFF"/>
                </a:solidFill>
                <a:latin typeface="Neue Machina"/>
              </a:rPr>
              <a:t>X-65YV</a:t>
            </a:r>
          </a:p>
          <a:p>
            <a:pPr>
              <a:lnSpc>
                <a:spcPts val="9468"/>
              </a:lnSpc>
            </a:pPr>
          </a:p>
        </p:txBody>
      </p:sp>
      <p:sp>
        <p:nvSpPr>
          <p:cNvPr name="TextBox 11" id="11"/>
          <p:cNvSpPr txBox="true"/>
          <p:nvPr/>
        </p:nvSpPr>
        <p:spPr>
          <a:xfrm rot="0">
            <a:off x="10380878" y="3406164"/>
            <a:ext cx="7278357" cy="2877949"/>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High resolution, with oled on the screen.</a:t>
            </a:r>
          </a:p>
          <a:p>
            <a:pPr marL="716772" indent="-358386" lvl="1">
              <a:lnSpc>
                <a:spcPts val="4647"/>
              </a:lnSpc>
              <a:buFont typeface="Arial"/>
              <a:buChar char="•"/>
            </a:pPr>
            <a:r>
              <a:rPr lang="en-US" sz="3319">
                <a:solidFill>
                  <a:srgbClr val="FFFFFF"/>
                </a:solidFill>
                <a:latin typeface="Montserrat"/>
              </a:rPr>
              <a:t>YUKA integrates with voice assistant pod</a:t>
            </a:r>
          </a:p>
          <a:p>
            <a:pPr marL="716772" indent="-358386" lvl="1">
              <a:lnSpc>
                <a:spcPts val="4647"/>
              </a:lnSpc>
              <a:buFont typeface="Arial"/>
              <a:buChar char="•"/>
            </a:pPr>
            <a:r>
              <a:rPr lang="en-US" sz="3319">
                <a:solidFill>
                  <a:srgbClr val="FFFFFF"/>
                </a:solidFill>
                <a:latin typeface="Montserrat"/>
              </a:rPr>
              <a:t>We recommend y-06xw.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8"/>
            <a:stretch>
              <a:fillRect l="0" t="0" r="0" b="0"/>
            </a:stretch>
          </a:blipFill>
        </p:spPr>
      </p:sp>
      <p:sp>
        <p:nvSpPr>
          <p:cNvPr name="Freeform 9" id="9"/>
          <p:cNvSpPr/>
          <p:nvPr/>
        </p:nvSpPr>
        <p:spPr>
          <a:xfrm flipH="false" flipV="false" rot="0">
            <a:off x="3393433" y="3575911"/>
            <a:ext cx="5229757" cy="4959676"/>
          </a:xfrm>
          <a:custGeom>
            <a:avLst/>
            <a:gdLst/>
            <a:ahLst/>
            <a:cxnLst/>
            <a:rect r="r" b="b" t="t" l="l"/>
            <a:pathLst>
              <a:path h="4959676" w="5229757">
                <a:moveTo>
                  <a:pt x="0" y="0"/>
                </a:moveTo>
                <a:lnTo>
                  <a:pt x="5229757" y="0"/>
                </a:lnTo>
                <a:lnTo>
                  <a:pt x="5229757" y="4959675"/>
                </a:lnTo>
                <a:lnTo>
                  <a:pt x="0" y="4959675"/>
                </a:lnTo>
                <a:lnTo>
                  <a:pt x="0" y="0"/>
                </a:lnTo>
                <a:close/>
              </a:path>
            </a:pathLst>
          </a:custGeom>
          <a:blipFill>
            <a:blip r:embed="rId9"/>
            <a:stretch>
              <a:fillRect l="0" t="0" r="0" b="0"/>
            </a:stretch>
          </a:blipFill>
        </p:spPr>
      </p:sp>
      <p:sp>
        <p:nvSpPr>
          <p:cNvPr name="TextBox 10" id="10"/>
          <p:cNvSpPr txBox="true"/>
          <p:nvPr/>
        </p:nvSpPr>
        <p:spPr>
          <a:xfrm rot="0">
            <a:off x="1738930" y="2134307"/>
            <a:ext cx="11130050" cy="3571531"/>
          </a:xfrm>
          <a:prstGeom prst="rect">
            <a:avLst/>
          </a:prstGeom>
        </p:spPr>
        <p:txBody>
          <a:bodyPr anchor="t" rtlCol="false" tIns="0" lIns="0" bIns="0" rIns="0">
            <a:spAutoFit/>
          </a:bodyPr>
          <a:lstStyle/>
          <a:p>
            <a:pPr>
              <a:lnSpc>
                <a:spcPts val="9468"/>
              </a:lnSpc>
            </a:pPr>
            <a:r>
              <a:rPr lang="en-US" sz="6763">
                <a:solidFill>
                  <a:srgbClr val="FFFFFF"/>
                </a:solidFill>
                <a:latin typeface="Neue Machina"/>
              </a:rPr>
              <a:t>Yuka 06</a:t>
            </a:r>
          </a:p>
          <a:p>
            <a:pPr>
              <a:lnSpc>
                <a:spcPts val="9468"/>
              </a:lnSpc>
            </a:pPr>
            <a:r>
              <a:rPr lang="en-US" sz="6763">
                <a:solidFill>
                  <a:srgbClr val="FFFFFF"/>
                </a:solidFill>
                <a:latin typeface="Neue Machina"/>
              </a:rPr>
              <a:t>y-06xw</a:t>
            </a:r>
          </a:p>
          <a:p>
            <a:pPr>
              <a:lnSpc>
                <a:spcPts val="9468"/>
              </a:lnSpc>
            </a:pPr>
          </a:p>
        </p:txBody>
      </p:sp>
      <p:sp>
        <p:nvSpPr>
          <p:cNvPr name="TextBox 11" id="11"/>
          <p:cNvSpPr txBox="true"/>
          <p:nvPr/>
        </p:nvSpPr>
        <p:spPr>
          <a:xfrm rot="0">
            <a:off x="10380878" y="3406164"/>
            <a:ext cx="7278357" cy="3482920"/>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3rd party application integration</a:t>
            </a:r>
          </a:p>
          <a:p>
            <a:pPr marL="716772" indent="-358386" lvl="1">
              <a:lnSpc>
                <a:spcPts val="4647"/>
              </a:lnSpc>
              <a:buFont typeface="Arial"/>
              <a:buChar char="•"/>
            </a:pPr>
            <a:r>
              <a:rPr lang="en-US" sz="3319">
                <a:solidFill>
                  <a:srgbClr val="FFFFFF"/>
                </a:solidFill>
                <a:latin typeface="Montserrat"/>
              </a:rPr>
              <a:t>Powerful audio and visual sensors.</a:t>
            </a:r>
          </a:p>
          <a:p>
            <a:pPr marL="716772" indent="-358386" lvl="1">
              <a:lnSpc>
                <a:spcPts val="4647"/>
              </a:lnSpc>
              <a:buFont typeface="Arial"/>
              <a:buChar char="•"/>
            </a:pPr>
            <a:r>
              <a:rPr lang="en-US" sz="3319">
                <a:solidFill>
                  <a:srgbClr val="FFFFFF"/>
                </a:solidFill>
                <a:latin typeface="Montserrat"/>
              </a:rPr>
              <a:t>Portable and pocket-friendly (an accessible luxury.)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8"/>
            <a:stretch>
              <a:fillRect l="0" t="0" r="0" b="0"/>
            </a:stretch>
          </a:blipFill>
        </p:spPr>
      </p:sp>
      <p:sp>
        <p:nvSpPr>
          <p:cNvPr name="Freeform 9" id="9"/>
          <p:cNvSpPr/>
          <p:nvPr/>
        </p:nvSpPr>
        <p:spPr>
          <a:xfrm flipH="false" flipV="false" rot="0">
            <a:off x="2453578" y="2300895"/>
            <a:ext cx="7603568" cy="7603568"/>
          </a:xfrm>
          <a:custGeom>
            <a:avLst/>
            <a:gdLst/>
            <a:ahLst/>
            <a:cxnLst/>
            <a:rect r="r" b="b" t="t" l="l"/>
            <a:pathLst>
              <a:path h="7603568" w="7603568">
                <a:moveTo>
                  <a:pt x="0" y="0"/>
                </a:moveTo>
                <a:lnTo>
                  <a:pt x="7603568" y="0"/>
                </a:lnTo>
                <a:lnTo>
                  <a:pt x="7603568" y="7603568"/>
                </a:lnTo>
                <a:lnTo>
                  <a:pt x="0" y="7603568"/>
                </a:lnTo>
                <a:lnTo>
                  <a:pt x="0" y="0"/>
                </a:lnTo>
                <a:close/>
              </a:path>
            </a:pathLst>
          </a:custGeom>
          <a:blipFill>
            <a:blip r:embed="rId9"/>
            <a:stretch>
              <a:fillRect l="0" t="0" r="0" b="0"/>
            </a:stretch>
          </a:blipFill>
        </p:spPr>
      </p:sp>
      <p:sp>
        <p:nvSpPr>
          <p:cNvPr name="TextBox 10" id="10"/>
          <p:cNvSpPr txBox="true"/>
          <p:nvPr/>
        </p:nvSpPr>
        <p:spPr>
          <a:xfrm rot="0">
            <a:off x="1738930" y="2134307"/>
            <a:ext cx="11130050" cy="3571531"/>
          </a:xfrm>
          <a:prstGeom prst="rect">
            <a:avLst/>
          </a:prstGeom>
        </p:spPr>
        <p:txBody>
          <a:bodyPr anchor="t" rtlCol="false" tIns="0" lIns="0" bIns="0" rIns="0">
            <a:spAutoFit/>
          </a:bodyPr>
          <a:lstStyle/>
          <a:p>
            <a:pPr>
              <a:lnSpc>
                <a:spcPts val="9468"/>
              </a:lnSpc>
            </a:pPr>
            <a:r>
              <a:rPr lang="en-US" sz="6763">
                <a:solidFill>
                  <a:srgbClr val="FFFFFF"/>
                </a:solidFill>
                <a:latin typeface="Neue Machina"/>
              </a:rPr>
              <a:t>Yuka 1</a:t>
            </a:r>
          </a:p>
          <a:p>
            <a:pPr>
              <a:lnSpc>
                <a:spcPts val="9468"/>
              </a:lnSpc>
            </a:pPr>
            <a:r>
              <a:rPr lang="en-US" sz="6763">
                <a:solidFill>
                  <a:srgbClr val="FFFFFF"/>
                </a:solidFill>
                <a:latin typeface="Neue Machina"/>
              </a:rPr>
              <a:t>YA-1z</a:t>
            </a:r>
          </a:p>
          <a:p>
            <a:pPr>
              <a:lnSpc>
                <a:spcPts val="9468"/>
              </a:lnSpc>
            </a:pPr>
          </a:p>
        </p:txBody>
      </p:sp>
      <p:sp>
        <p:nvSpPr>
          <p:cNvPr name="TextBox 11" id="11"/>
          <p:cNvSpPr txBox="true"/>
          <p:nvPr/>
        </p:nvSpPr>
        <p:spPr>
          <a:xfrm rot="0">
            <a:off x="10380878" y="3406164"/>
            <a:ext cx="7278357" cy="2897904"/>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Postative room control system.</a:t>
            </a:r>
          </a:p>
          <a:p>
            <a:pPr marL="716772" indent="-358386" lvl="1">
              <a:lnSpc>
                <a:spcPts val="4647"/>
              </a:lnSpc>
              <a:buFont typeface="Arial"/>
              <a:buChar char="•"/>
            </a:pPr>
            <a:r>
              <a:rPr lang="en-US" sz="3319">
                <a:solidFill>
                  <a:srgbClr val="FFFFFF"/>
                </a:solidFill>
                <a:latin typeface="Montserrat"/>
              </a:rPr>
              <a:t>High communication with cloud systems.</a:t>
            </a:r>
          </a:p>
          <a:p>
            <a:pPr marL="716772" indent="-358386" lvl="1">
              <a:lnSpc>
                <a:spcPts val="4647"/>
              </a:lnSpc>
              <a:buFont typeface="Arial"/>
              <a:buChar char="•"/>
            </a:pPr>
            <a:r>
              <a:rPr lang="en-US" sz="3319">
                <a:solidFill>
                  <a:srgbClr val="FFFFFF"/>
                </a:solidFill>
                <a:latin typeface="Montserrat"/>
              </a:rPr>
              <a:t>THE FLAGSHIP OF THE UPSTAIRS.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8"/>
            <a:stretch>
              <a:fillRect l="0" t="0" r="0" b="0"/>
            </a:stretch>
          </a:blipFill>
        </p:spPr>
      </p:sp>
      <p:sp>
        <p:nvSpPr>
          <p:cNvPr name="Freeform 9" id="9"/>
          <p:cNvSpPr/>
          <p:nvPr/>
        </p:nvSpPr>
        <p:spPr>
          <a:xfrm flipH="false" flipV="false" rot="0">
            <a:off x="587468" y="2300753"/>
            <a:ext cx="3691844" cy="7665328"/>
          </a:xfrm>
          <a:custGeom>
            <a:avLst/>
            <a:gdLst/>
            <a:ahLst/>
            <a:cxnLst/>
            <a:rect r="r" b="b" t="t" l="l"/>
            <a:pathLst>
              <a:path h="7665328" w="3691844">
                <a:moveTo>
                  <a:pt x="0" y="0"/>
                </a:moveTo>
                <a:lnTo>
                  <a:pt x="3691843" y="0"/>
                </a:lnTo>
                <a:lnTo>
                  <a:pt x="3691843" y="7665328"/>
                </a:lnTo>
                <a:lnTo>
                  <a:pt x="0" y="7665328"/>
                </a:lnTo>
                <a:lnTo>
                  <a:pt x="0" y="0"/>
                </a:lnTo>
                <a:close/>
              </a:path>
            </a:pathLst>
          </a:custGeom>
          <a:blipFill>
            <a:blip r:embed="rId9"/>
            <a:stretch>
              <a:fillRect l="0" t="0" r="0" b="-70739"/>
            </a:stretch>
          </a:blipFill>
        </p:spPr>
      </p:sp>
      <p:sp>
        <p:nvSpPr>
          <p:cNvPr name="TextBox 10" id="10"/>
          <p:cNvSpPr txBox="true"/>
          <p:nvPr/>
        </p:nvSpPr>
        <p:spPr>
          <a:xfrm rot="0">
            <a:off x="1675035" y="1163211"/>
            <a:ext cx="8085079" cy="842267"/>
          </a:xfrm>
          <a:prstGeom prst="rect">
            <a:avLst/>
          </a:prstGeom>
        </p:spPr>
        <p:txBody>
          <a:bodyPr anchor="t" rtlCol="false" tIns="0" lIns="0" bIns="0" rIns="0">
            <a:spAutoFit/>
          </a:bodyPr>
          <a:lstStyle/>
          <a:p>
            <a:pPr>
              <a:lnSpc>
                <a:spcPts val="6878"/>
              </a:lnSpc>
            </a:pPr>
            <a:r>
              <a:rPr lang="en-US" sz="4913">
                <a:solidFill>
                  <a:srgbClr val="FFFFFF"/>
                </a:solidFill>
                <a:latin typeface="Neue Machina"/>
              </a:rPr>
              <a:t>Yuka web {HOME}</a:t>
            </a:r>
          </a:p>
        </p:txBody>
      </p:sp>
      <p:sp>
        <p:nvSpPr>
          <p:cNvPr name="Freeform 11" id="11"/>
          <p:cNvSpPr/>
          <p:nvPr/>
        </p:nvSpPr>
        <p:spPr>
          <a:xfrm flipH="false" flipV="false" rot="0">
            <a:off x="6200549" y="2300753"/>
            <a:ext cx="5045168" cy="7665328"/>
          </a:xfrm>
          <a:custGeom>
            <a:avLst/>
            <a:gdLst/>
            <a:ahLst/>
            <a:cxnLst/>
            <a:rect r="r" b="b" t="t" l="l"/>
            <a:pathLst>
              <a:path h="7665328" w="5045168">
                <a:moveTo>
                  <a:pt x="0" y="0"/>
                </a:moveTo>
                <a:lnTo>
                  <a:pt x="5045168" y="0"/>
                </a:lnTo>
                <a:lnTo>
                  <a:pt x="5045168" y="7665328"/>
                </a:lnTo>
                <a:lnTo>
                  <a:pt x="0" y="7665328"/>
                </a:lnTo>
                <a:lnTo>
                  <a:pt x="0" y="0"/>
                </a:lnTo>
                <a:close/>
              </a:path>
            </a:pathLst>
          </a:custGeom>
          <a:blipFill>
            <a:blip r:embed="rId9"/>
            <a:stretch>
              <a:fillRect l="0" t="-131526" r="0" b="-1801"/>
            </a:stretch>
          </a:blipFill>
        </p:spPr>
      </p:sp>
      <p:sp>
        <p:nvSpPr>
          <p:cNvPr name="TextBox 12" id="12"/>
          <p:cNvSpPr txBox="true"/>
          <p:nvPr/>
        </p:nvSpPr>
        <p:spPr>
          <a:xfrm rot="0">
            <a:off x="11478214" y="4250112"/>
            <a:ext cx="6616843" cy="2693970"/>
          </a:xfrm>
          <a:prstGeom prst="rect">
            <a:avLst/>
          </a:prstGeom>
        </p:spPr>
        <p:txBody>
          <a:bodyPr anchor="t" rtlCol="false" tIns="0" lIns="0" bIns="0" rIns="0">
            <a:spAutoFit/>
          </a:bodyPr>
          <a:lstStyle/>
          <a:p>
            <a:pPr>
              <a:lnSpc>
                <a:spcPts val="5338"/>
              </a:lnSpc>
            </a:pPr>
            <a:r>
              <a:rPr lang="en-US" sz="3813">
                <a:solidFill>
                  <a:srgbClr val="FFFFFF"/>
                </a:solidFill>
                <a:latin typeface="Neue Machina Ultra-Bold"/>
              </a:rPr>
              <a:t>The webpage reflects our marketing strategy and general target audience.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8"/>
            <a:stretch>
              <a:fillRect l="0" t="0" r="0" b="0"/>
            </a:stretch>
          </a:blipFill>
        </p:spPr>
      </p:sp>
      <p:sp>
        <p:nvSpPr>
          <p:cNvPr name="Freeform 9" id="9"/>
          <p:cNvSpPr/>
          <p:nvPr/>
        </p:nvSpPr>
        <p:spPr>
          <a:xfrm flipH="false" flipV="false" rot="0">
            <a:off x="587468" y="2300753"/>
            <a:ext cx="3691844" cy="7665328"/>
          </a:xfrm>
          <a:custGeom>
            <a:avLst/>
            <a:gdLst/>
            <a:ahLst/>
            <a:cxnLst/>
            <a:rect r="r" b="b" t="t" l="l"/>
            <a:pathLst>
              <a:path h="7665328" w="3691844">
                <a:moveTo>
                  <a:pt x="0" y="0"/>
                </a:moveTo>
                <a:lnTo>
                  <a:pt x="3691843" y="0"/>
                </a:lnTo>
                <a:lnTo>
                  <a:pt x="3691843" y="7665328"/>
                </a:lnTo>
                <a:lnTo>
                  <a:pt x="0" y="7665328"/>
                </a:lnTo>
                <a:lnTo>
                  <a:pt x="0" y="0"/>
                </a:lnTo>
                <a:close/>
              </a:path>
            </a:pathLst>
          </a:custGeom>
          <a:blipFill>
            <a:blip r:embed="rId9"/>
            <a:stretch>
              <a:fillRect l="0" t="-2733" r="0" b="-2733"/>
            </a:stretch>
          </a:blipFill>
        </p:spPr>
      </p:sp>
      <p:sp>
        <p:nvSpPr>
          <p:cNvPr name="TextBox 10" id="10"/>
          <p:cNvSpPr txBox="true"/>
          <p:nvPr/>
        </p:nvSpPr>
        <p:spPr>
          <a:xfrm rot="0">
            <a:off x="1675035" y="1163211"/>
            <a:ext cx="8085079" cy="842267"/>
          </a:xfrm>
          <a:prstGeom prst="rect">
            <a:avLst/>
          </a:prstGeom>
        </p:spPr>
        <p:txBody>
          <a:bodyPr anchor="t" rtlCol="false" tIns="0" lIns="0" bIns="0" rIns="0">
            <a:spAutoFit/>
          </a:bodyPr>
          <a:lstStyle/>
          <a:p>
            <a:pPr>
              <a:lnSpc>
                <a:spcPts val="6878"/>
              </a:lnSpc>
            </a:pPr>
            <a:r>
              <a:rPr lang="en-US" sz="4913">
                <a:solidFill>
                  <a:srgbClr val="FFFFFF"/>
                </a:solidFill>
                <a:latin typeface="Neue Machina"/>
              </a:rPr>
              <a:t>Yuka web {HOME}</a:t>
            </a:r>
          </a:p>
        </p:txBody>
      </p:sp>
      <p:sp>
        <p:nvSpPr>
          <p:cNvPr name="Freeform 11" id="11"/>
          <p:cNvSpPr/>
          <p:nvPr/>
        </p:nvSpPr>
        <p:spPr>
          <a:xfrm flipH="false" flipV="false" rot="0">
            <a:off x="4279311" y="3426421"/>
            <a:ext cx="3691844" cy="3707593"/>
          </a:xfrm>
          <a:custGeom>
            <a:avLst/>
            <a:gdLst/>
            <a:ahLst/>
            <a:cxnLst/>
            <a:rect r="r" b="b" t="t" l="l"/>
            <a:pathLst>
              <a:path h="3707593" w="3691844">
                <a:moveTo>
                  <a:pt x="0" y="0"/>
                </a:moveTo>
                <a:lnTo>
                  <a:pt x="3691844" y="0"/>
                </a:lnTo>
                <a:lnTo>
                  <a:pt x="3691844" y="3707593"/>
                </a:lnTo>
                <a:lnTo>
                  <a:pt x="0" y="3707593"/>
                </a:lnTo>
                <a:lnTo>
                  <a:pt x="0" y="0"/>
                </a:lnTo>
                <a:close/>
              </a:path>
            </a:pathLst>
          </a:custGeom>
          <a:blipFill>
            <a:blip r:embed="rId9"/>
            <a:stretch>
              <a:fillRect l="-35" t="-118204" r="-35"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7657630" y="1926842"/>
            <a:ext cx="2972741" cy="6433316"/>
          </a:xfrm>
          <a:custGeom>
            <a:avLst/>
            <a:gdLst/>
            <a:ahLst/>
            <a:cxnLst/>
            <a:rect r="r" b="b" t="t" l="l"/>
            <a:pathLst>
              <a:path h="6433316" w="2972741">
                <a:moveTo>
                  <a:pt x="0" y="0"/>
                </a:moveTo>
                <a:lnTo>
                  <a:pt x="2972740" y="0"/>
                </a:lnTo>
                <a:lnTo>
                  <a:pt x="2972740" y="6433316"/>
                </a:lnTo>
                <a:lnTo>
                  <a:pt x="0" y="6433316"/>
                </a:lnTo>
                <a:lnTo>
                  <a:pt x="0" y="0"/>
                </a:lnTo>
                <a:close/>
              </a:path>
            </a:pathLst>
          </a:custGeom>
          <a:blipFill>
            <a:blip r:embed="rId2"/>
            <a:stretch>
              <a:fillRect l="0" t="0" r="0" b="0"/>
            </a:stretch>
          </a:blipFill>
        </p:spPr>
      </p:sp>
      <p:sp>
        <p:nvSpPr>
          <p:cNvPr name="Freeform 3" id="3"/>
          <p:cNvSpPr/>
          <p:nvPr/>
        </p:nvSpPr>
        <p:spPr>
          <a:xfrm flipH="false" flipV="false" rot="0">
            <a:off x="2671893" y="1028700"/>
            <a:ext cx="2972741" cy="6433316"/>
          </a:xfrm>
          <a:custGeom>
            <a:avLst/>
            <a:gdLst/>
            <a:ahLst/>
            <a:cxnLst/>
            <a:rect r="r" b="b" t="t" l="l"/>
            <a:pathLst>
              <a:path h="6433316" w="2972741">
                <a:moveTo>
                  <a:pt x="0" y="0"/>
                </a:moveTo>
                <a:lnTo>
                  <a:pt x="2972741" y="0"/>
                </a:lnTo>
                <a:lnTo>
                  <a:pt x="2972741" y="6433316"/>
                </a:lnTo>
                <a:lnTo>
                  <a:pt x="0" y="6433316"/>
                </a:lnTo>
                <a:lnTo>
                  <a:pt x="0" y="0"/>
                </a:lnTo>
                <a:close/>
              </a:path>
            </a:pathLst>
          </a:custGeom>
          <a:blipFill>
            <a:blip r:embed="rId3"/>
            <a:stretch>
              <a:fillRect l="0" t="0" r="0" b="0"/>
            </a:stretch>
          </a:blipFill>
        </p:spPr>
      </p:sp>
      <p:sp>
        <p:nvSpPr>
          <p:cNvPr name="Freeform 4" id="4"/>
          <p:cNvSpPr/>
          <p:nvPr/>
        </p:nvSpPr>
        <p:spPr>
          <a:xfrm flipH="false" flipV="false" rot="0">
            <a:off x="12999322" y="1447001"/>
            <a:ext cx="2972741" cy="6433316"/>
          </a:xfrm>
          <a:custGeom>
            <a:avLst/>
            <a:gdLst/>
            <a:ahLst/>
            <a:cxnLst/>
            <a:rect r="r" b="b" t="t" l="l"/>
            <a:pathLst>
              <a:path h="6433316" w="2972741">
                <a:moveTo>
                  <a:pt x="0" y="0"/>
                </a:moveTo>
                <a:lnTo>
                  <a:pt x="2972741" y="0"/>
                </a:lnTo>
                <a:lnTo>
                  <a:pt x="2972741" y="6433315"/>
                </a:lnTo>
                <a:lnTo>
                  <a:pt x="0" y="6433315"/>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grpSp>
        <p:nvGrpSpPr>
          <p:cNvPr name="Group 4" id="4"/>
          <p:cNvGrpSpPr/>
          <p:nvPr/>
        </p:nvGrpSpPr>
        <p:grpSpPr>
          <a:xfrm rot="0">
            <a:off x="1941393" y="2797072"/>
            <a:ext cx="4290504" cy="6461228"/>
            <a:chOff x="0" y="0"/>
            <a:chExt cx="1565187" cy="2357074"/>
          </a:xfrm>
        </p:grpSpPr>
        <p:sp>
          <p:nvSpPr>
            <p:cNvPr name="Freeform 5" id="5"/>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name="Group 6" id="6"/>
          <p:cNvGrpSpPr>
            <a:grpSpLocks noChangeAspect="true"/>
          </p:cNvGrpSpPr>
          <p:nvPr/>
        </p:nvGrpSpPr>
        <p:grpSpPr>
          <a:xfrm rot="0">
            <a:off x="2247556" y="3125236"/>
            <a:ext cx="3678177" cy="367817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25000" t="0" r="-25000" b="0"/>
              </a:stretch>
            </a:blipFill>
          </p:spPr>
        </p:sp>
        <p:sp>
          <p:nvSpPr>
            <p:cNvPr name="Freeform 8" id="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9" id="9"/>
          <p:cNvGrpSpPr/>
          <p:nvPr/>
        </p:nvGrpSpPr>
        <p:grpSpPr>
          <a:xfrm rot="0">
            <a:off x="6966592" y="2797072"/>
            <a:ext cx="4290504" cy="6461228"/>
            <a:chOff x="0" y="0"/>
            <a:chExt cx="1565187" cy="2357074"/>
          </a:xfrm>
        </p:grpSpPr>
        <p:sp>
          <p:nvSpPr>
            <p:cNvPr name="Freeform 10" id="10"/>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name="Group 11" id="11"/>
          <p:cNvGrpSpPr>
            <a:grpSpLocks noChangeAspect="true"/>
          </p:cNvGrpSpPr>
          <p:nvPr/>
        </p:nvGrpSpPr>
        <p:grpSpPr>
          <a:xfrm rot="0">
            <a:off x="7272755" y="3125236"/>
            <a:ext cx="3678177" cy="367817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l="0" t="-25000" r="0" b="-25000"/>
              </a:stretch>
            </a:blipFill>
          </p:spPr>
        </p:sp>
        <p:sp>
          <p:nvSpPr>
            <p:cNvPr name="Freeform 13" id="13"/>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14" id="14"/>
          <p:cNvGrpSpPr/>
          <p:nvPr/>
        </p:nvGrpSpPr>
        <p:grpSpPr>
          <a:xfrm rot="0">
            <a:off x="12056104" y="2797072"/>
            <a:ext cx="4290504" cy="6461228"/>
            <a:chOff x="0" y="0"/>
            <a:chExt cx="1565187" cy="2357074"/>
          </a:xfrm>
        </p:grpSpPr>
        <p:sp>
          <p:nvSpPr>
            <p:cNvPr name="Freeform 15" id="15"/>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name="Group 16" id="16"/>
          <p:cNvGrpSpPr>
            <a:grpSpLocks noChangeAspect="true"/>
          </p:cNvGrpSpPr>
          <p:nvPr/>
        </p:nvGrpSpPr>
        <p:grpSpPr>
          <a:xfrm rot="0">
            <a:off x="12362267" y="3125236"/>
            <a:ext cx="3678177" cy="367817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38888" t="0" r="-38888" b="0"/>
              </a:stretch>
            </a:blipFill>
          </p:spPr>
        </p:sp>
        <p:sp>
          <p:nvSpPr>
            <p:cNvPr name="Freeform 18" id="1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Freeform 19" id="19"/>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9"/>
            <a:stretch>
              <a:fillRect l="0" t="0" r="0" b="0"/>
            </a:stretch>
          </a:blipFill>
        </p:spPr>
      </p:sp>
      <p:sp>
        <p:nvSpPr>
          <p:cNvPr name="Freeform 20" id="20"/>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10"/>
            <a:stretch>
              <a:fillRect l="0" t="0" r="0" b="0"/>
            </a:stretch>
          </a:blipFill>
        </p:spPr>
      </p:sp>
      <p:sp>
        <p:nvSpPr>
          <p:cNvPr name="TextBox 21" id="21"/>
          <p:cNvSpPr txBox="true"/>
          <p:nvPr/>
        </p:nvSpPr>
        <p:spPr>
          <a:xfrm rot="0">
            <a:off x="5584449" y="591298"/>
            <a:ext cx="7119102" cy="1685570"/>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Team</a:t>
            </a:r>
          </a:p>
        </p:txBody>
      </p:sp>
      <p:sp>
        <p:nvSpPr>
          <p:cNvPr name="TextBox 22" id="22"/>
          <p:cNvSpPr txBox="true"/>
          <p:nvPr/>
        </p:nvSpPr>
        <p:spPr>
          <a:xfrm rot="0">
            <a:off x="2289336" y="6863283"/>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a:rPr>
              <a:t>Abdullah &amp; Anass</a:t>
            </a:r>
          </a:p>
        </p:txBody>
      </p:sp>
      <p:sp>
        <p:nvSpPr>
          <p:cNvPr name="TextBox 23" id="23"/>
          <p:cNvSpPr txBox="true"/>
          <p:nvPr/>
        </p:nvSpPr>
        <p:spPr>
          <a:xfrm rot="0">
            <a:off x="2859822" y="7263336"/>
            <a:ext cx="2453646" cy="306915"/>
          </a:xfrm>
          <a:prstGeom prst="rect">
            <a:avLst/>
          </a:prstGeom>
        </p:spPr>
        <p:txBody>
          <a:bodyPr anchor="t" rtlCol="false" tIns="0" lIns="0" bIns="0" rIns="0">
            <a:spAutoFit/>
          </a:bodyPr>
          <a:lstStyle/>
          <a:p>
            <a:pPr algn="ctr">
              <a:lnSpc>
                <a:spcPts val="2508"/>
              </a:lnSpc>
            </a:pPr>
            <a:r>
              <a:rPr lang="en-US" sz="1791">
                <a:solidFill>
                  <a:srgbClr val="FFFFFF"/>
                </a:solidFill>
                <a:latin typeface="Montserrat Medium"/>
              </a:rPr>
              <a:t>Project manager</a:t>
            </a:r>
          </a:p>
        </p:txBody>
      </p:sp>
      <p:sp>
        <p:nvSpPr>
          <p:cNvPr name="TextBox 24" id="24"/>
          <p:cNvSpPr txBox="true"/>
          <p:nvPr/>
        </p:nvSpPr>
        <p:spPr>
          <a:xfrm rot="0">
            <a:off x="7314534" y="6863283"/>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Yusuf Aras </a:t>
            </a:r>
          </a:p>
        </p:txBody>
      </p:sp>
      <p:sp>
        <p:nvSpPr>
          <p:cNvPr name="TextBox 25" id="25"/>
          <p:cNvSpPr txBox="true"/>
          <p:nvPr/>
        </p:nvSpPr>
        <p:spPr>
          <a:xfrm rot="0">
            <a:off x="7885020" y="7263286"/>
            <a:ext cx="2453646" cy="306915"/>
          </a:xfrm>
          <a:prstGeom prst="rect">
            <a:avLst/>
          </a:prstGeom>
        </p:spPr>
        <p:txBody>
          <a:bodyPr anchor="t" rtlCol="false" tIns="0" lIns="0" bIns="0" rIns="0">
            <a:spAutoFit/>
          </a:bodyPr>
          <a:lstStyle/>
          <a:p>
            <a:pPr algn="ctr">
              <a:lnSpc>
                <a:spcPts val="2508"/>
              </a:lnSpc>
            </a:pPr>
            <a:r>
              <a:rPr lang="en-US" sz="1791">
                <a:solidFill>
                  <a:srgbClr val="FFFFFF"/>
                </a:solidFill>
                <a:latin typeface="Montserrat Medium"/>
              </a:rPr>
              <a:t>User Interface</a:t>
            </a:r>
          </a:p>
        </p:txBody>
      </p:sp>
      <p:sp>
        <p:nvSpPr>
          <p:cNvPr name="TextBox 26" id="26"/>
          <p:cNvSpPr txBox="true"/>
          <p:nvPr/>
        </p:nvSpPr>
        <p:spPr>
          <a:xfrm rot="0">
            <a:off x="12404046" y="6863283"/>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Nikita</a:t>
            </a:r>
          </a:p>
        </p:txBody>
      </p:sp>
      <p:sp>
        <p:nvSpPr>
          <p:cNvPr name="TextBox 27" id="27"/>
          <p:cNvSpPr txBox="true"/>
          <p:nvPr/>
        </p:nvSpPr>
        <p:spPr>
          <a:xfrm rot="0">
            <a:off x="12974532" y="7263286"/>
            <a:ext cx="2453646" cy="306915"/>
          </a:xfrm>
          <a:prstGeom prst="rect">
            <a:avLst/>
          </a:prstGeom>
        </p:spPr>
        <p:txBody>
          <a:bodyPr anchor="t" rtlCol="false" tIns="0" lIns="0" bIns="0" rIns="0">
            <a:spAutoFit/>
          </a:bodyPr>
          <a:lstStyle/>
          <a:p>
            <a:pPr algn="ctr">
              <a:lnSpc>
                <a:spcPts val="2508"/>
              </a:lnSpc>
            </a:pPr>
            <a:r>
              <a:rPr lang="en-US" sz="1791">
                <a:solidFill>
                  <a:srgbClr val="FFFFFF"/>
                </a:solidFill>
                <a:latin typeface="Montserrat Medium"/>
              </a:rPr>
              <a:t>User experience</a:t>
            </a:r>
          </a:p>
        </p:txBody>
      </p:sp>
      <p:sp>
        <p:nvSpPr>
          <p:cNvPr name="Freeform 28" id="28"/>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280180" y="-2726554"/>
            <a:ext cx="8996085" cy="8996085"/>
          </a:xfrm>
          <a:custGeom>
            <a:avLst/>
            <a:gdLst/>
            <a:ahLst/>
            <a:cxnLst/>
            <a:rect r="r" b="b" t="t" l="l"/>
            <a:pathLst>
              <a:path h="8996085" w="8996085">
                <a:moveTo>
                  <a:pt x="0" y="0"/>
                </a:moveTo>
                <a:lnTo>
                  <a:pt x="8996085" y="0"/>
                </a:lnTo>
                <a:lnTo>
                  <a:pt x="8996085" y="8996086"/>
                </a:lnTo>
                <a:lnTo>
                  <a:pt x="0" y="89960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342394"/>
            <a:ext cx="4290504" cy="4970298"/>
            <a:chOff x="0" y="0"/>
            <a:chExt cx="1565187" cy="1813178"/>
          </a:xfrm>
        </p:grpSpPr>
        <p:sp>
          <p:nvSpPr>
            <p:cNvPr name="Freeform 5" id="5"/>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6" id="6"/>
          <p:cNvSpPr/>
          <p:nvPr/>
        </p:nvSpPr>
        <p:spPr>
          <a:xfrm rot="-5400000">
            <a:off x="3930071" y="5631302"/>
            <a:ext cx="3774193"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6225828" y="3342394"/>
            <a:ext cx="4290504" cy="4970298"/>
            <a:chOff x="0" y="0"/>
            <a:chExt cx="1565187" cy="1813178"/>
          </a:xfrm>
        </p:grpSpPr>
        <p:sp>
          <p:nvSpPr>
            <p:cNvPr name="Freeform 8" id="8"/>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9" id="9"/>
          <p:cNvSpPr/>
          <p:nvPr/>
        </p:nvSpPr>
        <p:spPr>
          <a:xfrm rot="-5400000">
            <a:off x="9191962" y="5631302"/>
            <a:ext cx="3774193"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487719" y="3342394"/>
            <a:ext cx="4290504" cy="4970298"/>
            <a:chOff x="0" y="0"/>
            <a:chExt cx="1565187" cy="1813178"/>
          </a:xfrm>
        </p:grpSpPr>
        <p:sp>
          <p:nvSpPr>
            <p:cNvPr name="Freeform 12" id="12"/>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13" id="13"/>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14" id="14"/>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5" id="15"/>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16" id="16"/>
          <p:cNvSpPr/>
          <p:nvPr/>
        </p:nvSpPr>
        <p:spPr>
          <a:xfrm flipH="false" flipV="false" rot="0">
            <a:off x="149763" y="2619593"/>
            <a:ext cx="5854853" cy="5854853"/>
          </a:xfrm>
          <a:custGeom>
            <a:avLst/>
            <a:gdLst/>
            <a:ahLst/>
            <a:cxnLst/>
            <a:rect r="r" b="b" t="t" l="l"/>
            <a:pathLst>
              <a:path h="5854853" w="5854853">
                <a:moveTo>
                  <a:pt x="0" y="0"/>
                </a:moveTo>
                <a:lnTo>
                  <a:pt x="5854852" y="0"/>
                </a:lnTo>
                <a:lnTo>
                  <a:pt x="5854852" y="5854852"/>
                </a:lnTo>
                <a:lnTo>
                  <a:pt x="0" y="5854852"/>
                </a:lnTo>
                <a:lnTo>
                  <a:pt x="0" y="0"/>
                </a:lnTo>
                <a:close/>
              </a:path>
            </a:pathLst>
          </a:custGeom>
          <a:blipFill>
            <a:blip r:embed="rId9"/>
            <a:stretch>
              <a:fillRect l="0" t="0" r="0" b="0"/>
            </a:stretch>
          </a:blipFill>
        </p:spPr>
      </p:sp>
      <p:sp>
        <p:nvSpPr>
          <p:cNvPr name="Freeform 17" id="17"/>
          <p:cNvSpPr/>
          <p:nvPr/>
        </p:nvSpPr>
        <p:spPr>
          <a:xfrm flipH="false" flipV="false" rot="0">
            <a:off x="6004615" y="3714396"/>
            <a:ext cx="4886995" cy="3665246"/>
          </a:xfrm>
          <a:custGeom>
            <a:avLst/>
            <a:gdLst/>
            <a:ahLst/>
            <a:cxnLst/>
            <a:rect r="r" b="b" t="t" l="l"/>
            <a:pathLst>
              <a:path h="3665246" w="4886995">
                <a:moveTo>
                  <a:pt x="0" y="0"/>
                </a:moveTo>
                <a:lnTo>
                  <a:pt x="4886996" y="0"/>
                </a:lnTo>
                <a:lnTo>
                  <a:pt x="4886996" y="3665246"/>
                </a:lnTo>
                <a:lnTo>
                  <a:pt x="0" y="3665246"/>
                </a:lnTo>
                <a:lnTo>
                  <a:pt x="0" y="0"/>
                </a:lnTo>
                <a:close/>
              </a:path>
            </a:pathLst>
          </a:custGeom>
          <a:blipFill>
            <a:blip r:embed="rId10"/>
            <a:stretch>
              <a:fillRect l="0" t="0" r="0" b="0"/>
            </a:stretch>
          </a:blipFill>
        </p:spPr>
      </p:sp>
      <p:sp>
        <p:nvSpPr>
          <p:cNvPr name="Freeform 18" id="18"/>
          <p:cNvSpPr/>
          <p:nvPr/>
        </p:nvSpPr>
        <p:spPr>
          <a:xfrm flipH="false" flipV="false" rot="0">
            <a:off x="11487719" y="3714396"/>
            <a:ext cx="5084703" cy="3813527"/>
          </a:xfrm>
          <a:custGeom>
            <a:avLst/>
            <a:gdLst/>
            <a:ahLst/>
            <a:cxnLst/>
            <a:rect r="r" b="b" t="t" l="l"/>
            <a:pathLst>
              <a:path h="3813527" w="5084703">
                <a:moveTo>
                  <a:pt x="0" y="0"/>
                </a:moveTo>
                <a:lnTo>
                  <a:pt x="5084704" y="0"/>
                </a:lnTo>
                <a:lnTo>
                  <a:pt x="5084704" y="3813527"/>
                </a:lnTo>
                <a:lnTo>
                  <a:pt x="0" y="3813527"/>
                </a:lnTo>
                <a:lnTo>
                  <a:pt x="0" y="0"/>
                </a:lnTo>
                <a:close/>
              </a:path>
            </a:pathLst>
          </a:custGeom>
          <a:blipFill>
            <a:blip r:embed="rId11"/>
            <a:stretch>
              <a:fillRect l="0" t="0" r="0" b="0"/>
            </a:stretch>
          </a:blipFill>
        </p:spPr>
      </p:sp>
      <p:sp>
        <p:nvSpPr>
          <p:cNvPr name="TextBox 19" id="19"/>
          <p:cNvSpPr txBox="true"/>
          <p:nvPr/>
        </p:nvSpPr>
        <p:spPr>
          <a:xfrm rot="0">
            <a:off x="1028700" y="828675"/>
            <a:ext cx="7119102" cy="1685603"/>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Roadmap</a:t>
            </a:r>
          </a:p>
        </p:txBody>
      </p:sp>
      <p:sp>
        <p:nvSpPr>
          <p:cNvPr name="Freeform 20" id="20"/>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1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35933" y="-3574946"/>
            <a:ext cx="9729266" cy="9729266"/>
          </a:xfrm>
          <a:custGeom>
            <a:avLst/>
            <a:gdLst/>
            <a:ahLst/>
            <a:cxnLst/>
            <a:rect r="r" b="b" t="t" l="l"/>
            <a:pathLst>
              <a:path h="9729266" w="9729266">
                <a:moveTo>
                  <a:pt x="0" y="0"/>
                </a:moveTo>
                <a:lnTo>
                  <a:pt x="9729266" y="0"/>
                </a:lnTo>
                <a:lnTo>
                  <a:pt x="9729266"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71164" y="3973154"/>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3224964" y="-5142924"/>
            <a:ext cx="11475480" cy="1147548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7" id="7"/>
          <p:cNvSpPr/>
          <p:nvPr/>
        </p:nvSpPr>
        <p:spPr>
          <a:xfrm flipH="false" flipV="false" rot="0">
            <a:off x="1445451" y="906607"/>
            <a:ext cx="3730384" cy="1328949"/>
          </a:xfrm>
          <a:custGeom>
            <a:avLst/>
            <a:gdLst/>
            <a:ahLst/>
            <a:cxnLst/>
            <a:rect r="r" b="b" t="t" l="l"/>
            <a:pathLst>
              <a:path h="1328949" w="3730384">
                <a:moveTo>
                  <a:pt x="0" y="0"/>
                </a:moveTo>
                <a:lnTo>
                  <a:pt x="3730384" y="0"/>
                </a:lnTo>
                <a:lnTo>
                  <a:pt x="3730384" y="1328949"/>
                </a:lnTo>
                <a:lnTo>
                  <a:pt x="0" y="1328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354550" y="5688810"/>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53964" y="1211823"/>
            <a:ext cx="3216307" cy="1145809"/>
          </a:xfrm>
          <a:custGeom>
            <a:avLst/>
            <a:gdLst/>
            <a:ahLst/>
            <a:cxnLst/>
            <a:rect r="r" b="b" t="t" l="l"/>
            <a:pathLst>
              <a:path h="1145809" w="3216307">
                <a:moveTo>
                  <a:pt x="0" y="0"/>
                </a:moveTo>
                <a:lnTo>
                  <a:pt x="3216306" y="0"/>
                </a:lnTo>
                <a:lnTo>
                  <a:pt x="3216306"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4634725">
            <a:off x="-1715752" y="7902059"/>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8"/>
            <a:stretch>
              <a:fillRect l="0" t="0" r="0" b="0"/>
            </a:stretch>
          </a:blipFill>
        </p:spPr>
      </p:sp>
      <p:sp>
        <p:nvSpPr>
          <p:cNvPr name="Freeform 11" id="11"/>
          <p:cNvSpPr/>
          <p:nvPr/>
        </p:nvSpPr>
        <p:spPr>
          <a:xfrm flipH="false" flipV="false" rot="-4528164">
            <a:off x="16361217" y="2067946"/>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9"/>
            <a:stretch>
              <a:fillRect l="0" t="0" r="0" b="0"/>
            </a:stretch>
          </a:blipFill>
        </p:spPr>
      </p:sp>
      <p:sp>
        <p:nvSpPr>
          <p:cNvPr name="Freeform 12" id="12"/>
          <p:cNvSpPr/>
          <p:nvPr/>
        </p:nvSpPr>
        <p:spPr>
          <a:xfrm flipH="false" flipV="false" rot="0">
            <a:off x="5604460" y="-1935564"/>
            <a:ext cx="6716487" cy="6708091"/>
          </a:xfrm>
          <a:custGeom>
            <a:avLst/>
            <a:gdLst/>
            <a:ahLst/>
            <a:cxnLst/>
            <a:rect r="r" b="b" t="t" l="l"/>
            <a:pathLst>
              <a:path h="6708091" w="6716487">
                <a:moveTo>
                  <a:pt x="0" y="0"/>
                </a:moveTo>
                <a:lnTo>
                  <a:pt x="6716487" y="0"/>
                </a:lnTo>
                <a:lnTo>
                  <a:pt x="6716487" y="6708092"/>
                </a:lnTo>
                <a:lnTo>
                  <a:pt x="0" y="6708092"/>
                </a:lnTo>
                <a:lnTo>
                  <a:pt x="0" y="0"/>
                </a:lnTo>
                <a:close/>
              </a:path>
            </a:pathLst>
          </a:custGeom>
          <a:blipFill>
            <a:blip r:embed="rId10"/>
            <a:stretch>
              <a:fillRect l="0" t="0" r="0" b="0"/>
            </a:stretch>
          </a:blipFill>
        </p:spPr>
      </p:sp>
      <p:sp>
        <p:nvSpPr>
          <p:cNvPr name="TextBox 13" id="13"/>
          <p:cNvSpPr txBox="true"/>
          <p:nvPr/>
        </p:nvSpPr>
        <p:spPr>
          <a:xfrm rot="0">
            <a:off x="3973080" y="7634719"/>
            <a:ext cx="10341840" cy="2013928"/>
          </a:xfrm>
          <a:prstGeom prst="rect">
            <a:avLst/>
          </a:prstGeom>
        </p:spPr>
        <p:txBody>
          <a:bodyPr anchor="t" rtlCol="false" tIns="0" lIns="0" bIns="0" rIns="0">
            <a:spAutoFit/>
          </a:bodyPr>
          <a:lstStyle/>
          <a:p>
            <a:pPr algn="ctr">
              <a:lnSpc>
                <a:spcPts val="8071"/>
              </a:lnSpc>
            </a:pPr>
            <a:r>
              <a:rPr lang="en-US" sz="5765">
                <a:solidFill>
                  <a:srgbClr val="FFFFFF"/>
                </a:solidFill>
                <a:latin typeface="Neue Machina Ultra-Bold"/>
              </a:rPr>
              <a:t>The Biggest problems with the current options</a:t>
            </a:r>
          </a:p>
        </p:txBody>
      </p:sp>
      <p:sp>
        <p:nvSpPr>
          <p:cNvPr name="TextBox 14" id="14"/>
          <p:cNvSpPr txBox="true"/>
          <p:nvPr/>
        </p:nvSpPr>
        <p:spPr>
          <a:xfrm rot="0">
            <a:off x="1798107" y="903389"/>
            <a:ext cx="2853714" cy="127112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Bad sound quality as well as mishearing</a:t>
            </a:r>
          </a:p>
        </p:txBody>
      </p:sp>
      <p:sp>
        <p:nvSpPr>
          <p:cNvPr name="TextBox 15" id="15"/>
          <p:cNvSpPr txBox="true"/>
          <p:nvPr/>
        </p:nvSpPr>
        <p:spPr>
          <a:xfrm rot="0">
            <a:off x="7535847" y="5815713"/>
            <a:ext cx="2853714" cy="842495"/>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Provide 0 real benefit</a:t>
            </a:r>
          </a:p>
        </p:txBody>
      </p:sp>
      <p:sp>
        <p:nvSpPr>
          <p:cNvPr name="TextBox 16" id="16"/>
          <p:cNvSpPr txBox="true"/>
          <p:nvPr/>
        </p:nvSpPr>
        <p:spPr>
          <a:xfrm rot="0">
            <a:off x="12935260" y="1332014"/>
            <a:ext cx="2853714" cy="842495"/>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a:rPr>
              <a:t>No 3rd party support</a:t>
            </a:r>
          </a:p>
        </p:txBody>
      </p:sp>
      <p:sp>
        <p:nvSpPr>
          <p:cNvPr name="Freeform 17" id="17"/>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11"/>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false" flipV="false" rot="0">
            <a:off x="7994021" y="487219"/>
            <a:ext cx="9107954" cy="9700557"/>
          </a:xfrm>
          <a:custGeom>
            <a:avLst/>
            <a:gdLst/>
            <a:ahLst/>
            <a:cxnLst/>
            <a:rect r="r" b="b" t="t" l="l"/>
            <a:pathLst>
              <a:path h="9700557" w="9107954">
                <a:moveTo>
                  <a:pt x="0" y="0"/>
                </a:moveTo>
                <a:lnTo>
                  <a:pt x="9107955" y="0"/>
                </a:lnTo>
                <a:lnTo>
                  <a:pt x="9107955" y="9700557"/>
                </a:lnTo>
                <a:lnTo>
                  <a:pt x="0" y="9700557"/>
                </a:lnTo>
                <a:lnTo>
                  <a:pt x="0" y="0"/>
                </a:lnTo>
                <a:close/>
              </a:path>
            </a:pathLst>
          </a:custGeom>
          <a:blipFill>
            <a:blip r:embed="rId7">
              <a:alphaModFix amt="46000"/>
            </a:blip>
            <a:stretch>
              <a:fillRect l="-248883" t="-197240" r="-113146" b="-316273"/>
            </a:stretch>
          </a:blipFill>
        </p:spPr>
      </p:sp>
      <p:sp>
        <p:nvSpPr>
          <p:cNvPr name="Freeform 8" id="8"/>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8"/>
            <a:stretch>
              <a:fillRect l="0" t="0" r="0" b="0"/>
            </a:stretch>
          </a:blipFill>
        </p:spPr>
      </p:sp>
      <p:sp>
        <p:nvSpPr>
          <p:cNvPr name="TextBox 9" id="9"/>
          <p:cNvSpPr txBox="true"/>
          <p:nvPr/>
        </p:nvSpPr>
        <p:spPr>
          <a:xfrm rot="0">
            <a:off x="1360107" y="3588163"/>
            <a:ext cx="11887695" cy="5309118"/>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Built to fit any aesthetic </a:t>
            </a:r>
          </a:p>
          <a:p>
            <a:pPr marL="716772" indent="-358386" lvl="1">
              <a:lnSpc>
                <a:spcPts val="4647"/>
              </a:lnSpc>
              <a:buFont typeface="Arial"/>
              <a:buChar char="•"/>
            </a:pPr>
            <a:r>
              <a:rPr lang="en-US" sz="3319">
                <a:solidFill>
                  <a:srgbClr val="FFFFFF"/>
                </a:solidFill>
                <a:latin typeface="Montserrat"/>
              </a:rPr>
              <a:t>A 65w speaker by Bang &amp; Olufsen</a:t>
            </a:r>
          </a:p>
          <a:p>
            <a:pPr marL="716772" indent="-358386" lvl="1">
              <a:lnSpc>
                <a:spcPts val="4647"/>
              </a:lnSpc>
              <a:buFont typeface="Arial"/>
              <a:buChar char="•"/>
            </a:pPr>
            <a:r>
              <a:rPr lang="en-US" sz="3319">
                <a:solidFill>
                  <a:srgbClr val="FFFFFF"/>
                </a:solidFill>
                <a:latin typeface="Montserrat"/>
              </a:rPr>
              <a:t>Microphone by Shure </a:t>
            </a:r>
          </a:p>
          <a:p>
            <a:pPr marL="716772" indent="-358386" lvl="1">
              <a:lnSpc>
                <a:spcPts val="4647"/>
              </a:lnSpc>
              <a:buFont typeface="Arial"/>
              <a:buChar char="•"/>
            </a:pPr>
            <a:r>
              <a:rPr lang="en-US" sz="3319">
                <a:solidFill>
                  <a:srgbClr val="FFFFFF"/>
                </a:solidFill>
                <a:latin typeface="Montserrat"/>
              </a:rPr>
              <a:t>Human like responses, using Chat-GPT</a:t>
            </a:r>
          </a:p>
          <a:p>
            <a:pPr marL="716772" indent="-358386" lvl="1">
              <a:lnSpc>
                <a:spcPts val="4647"/>
              </a:lnSpc>
              <a:buFont typeface="Arial"/>
              <a:buChar char="•"/>
            </a:pPr>
            <a:r>
              <a:rPr lang="en-US" sz="3319">
                <a:solidFill>
                  <a:srgbClr val="FFFFFF"/>
                </a:solidFill>
                <a:latin typeface="Montserrat"/>
              </a:rPr>
              <a:t>Control of the whole house using supported devices</a:t>
            </a:r>
          </a:p>
          <a:p>
            <a:pPr marL="716772" indent="-358386" lvl="1">
              <a:lnSpc>
                <a:spcPts val="4647"/>
              </a:lnSpc>
              <a:buFont typeface="Arial"/>
              <a:buChar char="•"/>
            </a:pPr>
            <a:r>
              <a:rPr lang="en-US" sz="3319">
                <a:solidFill>
                  <a:srgbClr val="FFFFFF"/>
                </a:solidFill>
                <a:latin typeface="Montserrat"/>
              </a:rPr>
              <a:t>Real time updates</a:t>
            </a:r>
          </a:p>
          <a:p>
            <a:pPr marL="716772" indent="-358386" lvl="1">
              <a:lnSpc>
                <a:spcPts val="4647"/>
              </a:lnSpc>
              <a:buFont typeface="Arial"/>
              <a:buChar char="•"/>
            </a:pPr>
            <a:r>
              <a:rPr lang="en-US" sz="3319">
                <a:solidFill>
                  <a:srgbClr val="FFFFFF"/>
                </a:solidFill>
                <a:latin typeface="Montserrat"/>
              </a:rPr>
              <a:t>LCD display</a:t>
            </a:r>
          </a:p>
          <a:p>
            <a:pPr marL="716772" indent="-358386" lvl="1">
              <a:lnSpc>
                <a:spcPts val="4647"/>
              </a:lnSpc>
              <a:buFont typeface="Arial"/>
              <a:buChar char="•"/>
            </a:pPr>
            <a:r>
              <a:rPr lang="en-US" sz="3319">
                <a:solidFill>
                  <a:srgbClr val="FFFFFF"/>
                </a:solidFill>
                <a:latin typeface="Montserrat"/>
              </a:rPr>
              <a:t>Music identification using SHAZAM</a:t>
            </a:r>
          </a:p>
          <a:p>
            <a:pPr marL="716772" indent="-358386" lvl="1">
              <a:lnSpc>
                <a:spcPts val="4647"/>
              </a:lnSpc>
              <a:buFont typeface="Arial"/>
              <a:buChar char="•"/>
            </a:pPr>
            <a:r>
              <a:rPr lang="en-US" sz="3319">
                <a:solidFill>
                  <a:srgbClr val="FFFFFF"/>
                </a:solidFill>
                <a:latin typeface="Montserrat"/>
              </a:rPr>
              <a:t>3rd party app support</a:t>
            </a:r>
          </a:p>
        </p:txBody>
      </p:sp>
      <p:sp>
        <p:nvSpPr>
          <p:cNvPr name="Freeform 10" id="10"/>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9"/>
            <a:stretch>
              <a:fillRect l="0" t="0" r="0" b="0"/>
            </a:stretch>
          </a:blipFill>
        </p:spPr>
      </p:sp>
      <p:sp>
        <p:nvSpPr>
          <p:cNvPr name="TextBox 11" id="11"/>
          <p:cNvSpPr txBox="true"/>
          <p:nvPr/>
        </p:nvSpPr>
        <p:spPr>
          <a:xfrm rot="0">
            <a:off x="1738930" y="2134307"/>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a:rPr>
              <a:t>The perfect Device: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71164" y="3973154"/>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3224964" y="4105113"/>
            <a:ext cx="11475480" cy="11475480"/>
            <a:chOff x="0" y="0"/>
            <a:chExt cx="6355080" cy="6355080"/>
          </a:xfrm>
        </p:grpSpPr>
        <p:sp>
          <p:nvSpPr>
            <p:cNvPr name="Freeform 5" id="5"/>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6" id="6"/>
          <p:cNvSpPr/>
          <p:nvPr/>
        </p:nvSpPr>
        <p:spPr>
          <a:xfrm flipH="false" flipV="false" rot="0">
            <a:off x="1979403" y="6676657"/>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077851" y="1478408"/>
            <a:ext cx="12132298" cy="117123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Endless Possibilites</a:t>
            </a:r>
          </a:p>
        </p:txBody>
      </p:sp>
      <p:sp>
        <p:nvSpPr>
          <p:cNvPr name="Freeform 8" id="8"/>
          <p:cNvSpPr/>
          <p:nvPr/>
        </p:nvSpPr>
        <p:spPr>
          <a:xfrm flipH="false" flipV="false" rot="0">
            <a:off x="7535847" y="3862518"/>
            <a:ext cx="3216307" cy="1145809"/>
          </a:xfrm>
          <a:custGeom>
            <a:avLst/>
            <a:gdLst/>
            <a:ahLst/>
            <a:cxnLst/>
            <a:rect r="r" b="b" t="t" l="l"/>
            <a:pathLst>
              <a:path h="1145809" w="3216307">
                <a:moveTo>
                  <a:pt x="0" y="0"/>
                </a:moveTo>
                <a:lnTo>
                  <a:pt x="3216306" y="0"/>
                </a:lnTo>
                <a:lnTo>
                  <a:pt x="3216306"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572667" y="6493534"/>
            <a:ext cx="3216307" cy="1145809"/>
          </a:xfrm>
          <a:custGeom>
            <a:avLst/>
            <a:gdLst/>
            <a:ahLst/>
            <a:cxnLst/>
            <a:rect r="r" b="b" t="t" l="l"/>
            <a:pathLst>
              <a:path h="1145809" w="3216307">
                <a:moveTo>
                  <a:pt x="0" y="0"/>
                </a:moveTo>
                <a:lnTo>
                  <a:pt x="3216307" y="0"/>
                </a:lnTo>
                <a:lnTo>
                  <a:pt x="3216307" y="1145810"/>
                </a:lnTo>
                <a:lnTo>
                  <a:pt x="0" y="1145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344677">
            <a:off x="-1389607" y="-974614"/>
            <a:ext cx="4635574" cy="2734989"/>
          </a:xfrm>
          <a:custGeom>
            <a:avLst/>
            <a:gdLst/>
            <a:ahLst/>
            <a:cxnLst/>
            <a:rect r="r" b="b" t="t" l="l"/>
            <a:pathLst>
              <a:path h="2734989" w="4635574">
                <a:moveTo>
                  <a:pt x="0" y="0"/>
                </a:moveTo>
                <a:lnTo>
                  <a:pt x="4635575" y="0"/>
                </a:lnTo>
                <a:lnTo>
                  <a:pt x="4635575" y="2734989"/>
                </a:lnTo>
                <a:lnTo>
                  <a:pt x="0" y="2734989"/>
                </a:lnTo>
                <a:lnTo>
                  <a:pt x="0" y="0"/>
                </a:lnTo>
                <a:close/>
              </a:path>
            </a:pathLst>
          </a:custGeom>
          <a:blipFill>
            <a:blip r:embed="rId8"/>
            <a:stretch>
              <a:fillRect l="0" t="0" r="0" b="0"/>
            </a:stretch>
          </a:blipFill>
        </p:spPr>
      </p:sp>
      <p:sp>
        <p:nvSpPr>
          <p:cNvPr name="Freeform 12" id="12"/>
          <p:cNvSpPr/>
          <p:nvPr/>
        </p:nvSpPr>
        <p:spPr>
          <a:xfrm flipH="false" flipV="false" rot="0">
            <a:off x="15043343" y="1769057"/>
            <a:ext cx="5382042" cy="5628279"/>
          </a:xfrm>
          <a:custGeom>
            <a:avLst/>
            <a:gdLst/>
            <a:ahLst/>
            <a:cxnLst/>
            <a:rect r="r" b="b" t="t" l="l"/>
            <a:pathLst>
              <a:path h="5628279" w="5382042">
                <a:moveTo>
                  <a:pt x="0" y="0"/>
                </a:moveTo>
                <a:lnTo>
                  <a:pt x="5382042" y="0"/>
                </a:lnTo>
                <a:lnTo>
                  <a:pt x="5382042" y="5628278"/>
                </a:lnTo>
                <a:lnTo>
                  <a:pt x="0" y="5628278"/>
                </a:lnTo>
                <a:lnTo>
                  <a:pt x="0" y="0"/>
                </a:lnTo>
                <a:close/>
              </a:path>
            </a:pathLst>
          </a:custGeom>
          <a:blipFill>
            <a:blip r:embed="rId9"/>
            <a:stretch>
              <a:fillRect l="0" t="0" r="0" b="0"/>
            </a:stretch>
          </a:blipFill>
        </p:spPr>
      </p:sp>
      <p:sp>
        <p:nvSpPr>
          <p:cNvPr name="Freeform 13" id="13"/>
          <p:cNvSpPr/>
          <p:nvPr/>
        </p:nvSpPr>
        <p:spPr>
          <a:xfrm flipH="false" flipV="false" rot="0">
            <a:off x="5785757" y="5904254"/>
            <a:ext cx="6716487" cy="6708091"/>
          </a:xfrm>
          <a:custGeom>
            <a:avLst/>
            <a:gdLst/>
            <a:ahLst/>
            <a:cxnLst/>
            <a:rect r="r" b="b" t="t" l="l"/>
            <a:pathLst>
              <a:path h="6708091" w="6716487">
                <a:moveTo>
                  <a:pt x="0" y="0"/>
                </a:moveTo>
                <a:lnTo>
                  <a:pt x="6716486" y="0"/>
                </a:lnTo>
                <a:lnTo>
                  <a:pt x="6716486" y="6708092"/>
                </a:lnTo>
                <a:lnTo>
                  <a:pt x="0" y="6708092"/>
                </a:lnTo>
                <a:lnTo>
                  <a:pt x="0" y="0"/>
                </a:lnTo>
                <a:close/>
              </a:path>
            </a:pathLst>
          </a:custGeom>
          <a:blipFill>
            <a:blip r:embed="rId10"/>
            <a:stretch>
              <a:fillRect l="0" t="0" r="0" b="0"/>
            </a:stretch>
          </a:blipFill>
        </p:spPr>
      </p:sp>
      <p:sp>
        <p:nvSpPr>
          <p:cNvPr name="TextBox 14" id="14"/>
          <p:cNvSpPr txBox="true"/>
          <p:nvPr/>
        </p:nvSpPr>
        <p:spPr>
          <a:xfrm rot="0">
            <a:off x="2160700" y="7018814"/>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a:rPr>
              <a:t>Smart TV</a:t>
            </a:r>
          </a:p>
        </p:txBody>
      </p:sp>
      <p:sp>
        <p:nvSpPr>
          <p:cNvPr name="TextBox 15" id="15"/>
          <p:cNvSpPr txBox="true"/>
          <p:nvPr/>
        </p:nvSpPr>
        <p:spPr>
          <a:xfrm rot="0">
            <a:off x="7717143" y="4204675"/>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a:rPr>
              <a:t>Yuka</a:t>
            </a:r>
          </a:p>
        </p:txBody>
      </p:sp>
      <p:sp>
        <p:nvSpPr>
          <p:cNvPr name="TextBox 16" id="16"/>
          <p:cNvSpPr txBox="true"/>
          <p:nvPr/>
        </p:nvSpPr>
        <p:spPr>
          <a:xfrm rot="0">
            <a:off x="12753964" y="6835692"/>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a:rPr>
              <a:t>Lights</a:t>
            </a:r>
          </a:p>
        </p:txBody>
      </p:sp>
      <p:sp>
        <p:nvSpPr>
          <p:cNvPr name="Freeform 17" id="17"/>
          <p:cNvSpPr/>
          <p:nvPr/>
        </p:nvSpPr>
        <p:spPr>
          <a:xfrm flipH="false" flipV="false" rot="0">
            <a:off x="10894090" y="4864633"/>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748040" y="4864633"/>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11075387" y="5206790"/>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CCTV Security</a:t>
            </a:r>
          </a:p>
        </p:txBody>
      </p:sp>
      <p:sp>
        <p:nvSpPr>
          <p:cNvPr name="TextBox 20" id="20"/>
          <p:cNvSpPr txBox="true"/>
          <p:nvPr/>
        </p:nvSpPr>
        <p:spPr>
          <a:xfrm rot="0">
            <a:off x="3929336" y="5206790"/>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a:rPr>
              <a:t>Thermostat</a:t>
            </a:r>
          </a:p>
        </p:txBody>
      </p:sp>
      <p:sp>
        <p:nvSpPr>
          <p:cNvPr name="Freeform 21" id="21"/>
          <p:cNvSpPr/>
          <p:nvPr/>
        </p:nvSpPr>
        <p:spPr>
          <a:xfrm flipH="false" flipV="false" rot="0">
            <a:off x="1798107" y="8785896"/>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979403" y="9128053"/>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a:rPr>
              <a:t>Speakers</a:t>
            </a:r>
          </a:p>
        </p:txBody>
      </p:sp>
      <p:sp>
        <p:nvSpPr>
          <p:cNvPr name="Freeform 23" id="23"/>
          <p:cNvSpPr/>
          <p:nvPr/>
        </p:nvSpPr>
        <p:spPr>
          <a:xfrm flipH="false" flipV="false" rot="0">
            <a:off x="12948196" y="8685395"/>
            <a:ext cx="3216307" cy="1145809"/>
          </a:xfrm>
          <a:custGeom>
            <a:avLst/>
            <a:gdLst/>
            <a:ahLst/>
            <a:cxnLst/>
            <a:rect r="r" b="b" t="t" l="l"/>
            <a:pathLst>
              <a:path h="1145809" w="3216307">
                <a:moveTo>
                  <a:pt x="0" y="0"/>
                </a:moveTo>
                <a:lnTo>
                  <a:pt x="3216306" y="0"/>
                </a:lnTo>
                <a:lnTo>
                  <a:pt x="3216306" y="1145810"/>
                </a:lnTo>
                <a:lnTo>
                  <a:pt x="0" y="1145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13129492" y="9119271"/>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Shopping List</a:t>
            </a:r>
          </a:p>
        </p:txBody>
      </p:sp>
      <p:sp>
        <p:nvSpPr>
          <p:cNvPr name="TextBox 25" id="25"/>
          <p:cNvSpPr txBox="true"/>
          <p:nvPr/>
        </p:nvSpPr>
        <p:spPr>
          <a:xfrm rot="0">
            <a:off x="13603171" y="2883451"/>
            <a:ext cx="2880345" cy="1699745"/>
          </a:xfrm>
          <a:prstGeom prst="rect">
            <a:avLst/>
          </a:prstGeom>
        </p:spPr>
        <p:txBody>
          <a:bodyPr anchor="t" rtlCol="false" tIns="0" lIns="0" bIns="0" rIns="0">
            <a:spAutoFit/>
          </a:bodyPr>
          <a:lstStyle/>
          <a:p>
            <a:pPr algn="ctr">
              <a:lnSpc>
                <a:spcPts val="3438"/>
              </a:lnSpc>
              <a:spcBef>
                <a:spcPct val="0"/>
              </a:spcBef>
            </a:pPr>
            <a:r>
              <a:rPr lang="en-US" sz="2455">
                <a:solidFill>
                  <a:srgbClr val="FFFFFF">
                    <a:alpha val="53725"/>
                  </a:srgbClr>
                </a:solidFill>
                <a:latin typeface="Montserrat"/>
              </a:rPr>
              <a:t>These can all be catagorized and customized through the App</a:t>
            </a:r>
          </a:p>
        </p:txBody>
      </p:sp>
      <p:sp>
        <p:nvSpPr>
          <p:cNvPr name="TextBox 26" id="26"/>
          <p:cNvSpPr txBox="true"/>
          <p:nvPr/>
        </p:nvSpPr>
        <p:spPr>
          <a:xfrm rot="0">
            <a:off x="272309" y="2319466"/>
            <a:ext cx="4298855" cy="2556995"/>
          </a:xfrm>
          <a:prstGeom prst="rect">
            <a:avLst/>
          </a:prstGeom>
        </p:spPr>
        <p:txBody>
          <a:bodyPr anchor="t" rtlCol="false" tIns="0" lIns="0" bIns="0" rIns="0">
            <a:spAutoFit/>
          </a:bodyPr>
          <a:lstStyle/>
          <a:p>
            <a:pPr algn="ctr">
              <a:lnSpc>
                <a:spcPts val="3438"/>
              </a:lnSpc>
              <a:spcBef>
                <a:spcPct val="0"/>
              </a:spcBef>
            </a:pPr>
            <a:r>
              <a:rPr lang="en-US" sz="2455">
                <a:solidFill>
                  <a:srgbClr val="FFFFFF">
                    <a:alpha val="53725"/>
                  </a:srgbClr>
                </a:solidFill>
                <a:latin typeface="Montserrat Medium"/>
              </a:rPr>
              <a:t>We have worked to provide seemless connectivity between a plethora of smart devices like Ring or Amazon products </a:t>
            </a:r>
          </a:p>
        </p:txBody>
      </p:sp>
      <p:sp>
        <p:nvSpPr>
          <p:cNvPr name="Freeform 27" id="27"/>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11"/>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Freeform 7" id="7"/>
          <p:cNvSpPr/>
          <p:nvPr/>
        </p:nvSpPr>
        <p:spPr>
          <a:xfrm flipH="false" flipV="false" rot="0">
            <a:off x="3386448" y="-175159"/>
            <a:ext cx="10954225" cy="10032245"/>
          </a:xfrm>
          <a:custGeom>
            <a:avLst/>
            <a:gdLst/>
            <a:ahLst/>
            <a:cxnLst/>
            <a:rect r="r" b="b" t="t" l="l"/>
            <a:pathLst>
              <a:path h="10032245" w="10954225">
                <a:moveTo>
                  <a:pt x="0" y="0"/>
                </a:moveTo>
                <a:lnTo>
                  <a:pt x="10954226" y="0"/>
                </a:lnTo>
                <a:lnTo>
                  <a:pt x="10954226" y="10032244"/>
                </a:lnTo>
                <a:lnTo>
                  <a:pt x="0" y="10032244"/>
                </a:lnTo>
                <a:lnTo>
                  <a:pt x="0" y="0"/>
                </a:lnTo>
                <a:close/>
              </a:path>
            </a:pathLst>
          </a:custGeom>
          <a:blipFill>
            <a:blip r:embed="rId10"/>
            <a:stretch>
              <a:fillRect l="0" t="0" r="0" b="0"/>
            </a:stretch>
          </a:blipFill>
        </p:spPr>
      </p:sp>
      <p:sp>
        <p:nvSpPr>
          <p:cNvPr name="Freeform 8" id="8"/>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11"/>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5457362" cy="10287000"/>
          </a:xfrm>
          <a:custGeom>
            <a:avLst/>
            <a:gdLst/>
            <a:ahLst/>
            <a:cxnLst/>
            <a:rect r="r" b="b" t="t" l="l"/>
            <a:pathLst>
              <a:path h="10287000" w="5457362">
                <a:moveTo>
                  <a:pt x="0" y="0"/>
                </a:moveTo>
                <a:lnTo>
                  <a:pt x="5457362" y="0"/>
                </a:lnTo>
                <a:lnTo>
                  <a:pt x="5457362"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457362" y="0"/>
            <a:ext cx="5407592" cy="10287000"/>
          </a:xfrm>
          <a:custGeom>
            <a:avLst/>
            <a:gdLst/>
            <a:ahLst/>
            <a:cxnLst/>
            <a:rect r="r" b="b" t="t" l="l"/>
            <a:pathLst>
              <a:path h="10287000" w="5407592">
                <a:moveTo>
                  <a:pt x="0" y="0"/>
                </a:moveTo>
                <a:lnTo>
                  <a:pt x="5407592" y="0"/>
                </a:lnTo>
                <a:lnTo>
                  <a:pt x="5407592" y="10287000"/>
                </a:lnTo>
                <a:lnTo>
                  <a:pt x="0" y="10287000"/>
                </a:lnTo>
                <a:lnTo>
                  <a:pt x="0" y="0"/>
                </a:lnTo>
                <a:close/>
              </a:path>
            </a:pathLst>
          </a:custGeom>
          <a:blipFill>
            <a:blip r:embed="rId3"/>
            <a:stretch>
              <a:fillRect l="0" t="0" r="0" b="0"/>
            </a:stretch>
          </a:blipFill>
        </p:spPr>
      </p:sp>
      <p:sp>
        <p:nvSpPr>
          <p:cNvPr name="Freeform 4" id="4"/>
          <p:cNvSpPr/>
          <p:nvPr/>
        </p:nvSpPr>
        <p:spPr>
          <a:xfrm flipH="false" flipV="false" rot="0">
            <a:off x="9520722" y="1568435"/>
            <a:ext cx="11977131" cy="8982848"/>
          </a:xfrm>
          <a:custGeom>
            <a:avLst/>
            <a:gdLst/>
            <a:ahLst/>
            <a:cxnLst/>
            <a:rect r="r" b="b" t="t" l="l"/>
            <a:pathLst>
              <a:path h="8982848" w="11977131">
                <a:moveTo>
                  <a:pt x="0" y="0"/>
                </a:moveTo>
                <a:lnTo>
                  <a:pt x="11977131" y="0"/>
                </a:lnTo>
                <a:lnTo>
                  <a:pt x="11977131" y="8982848"/>
                </a:lnTo>
                <a:lnTo>
                  <a:pt x="0" y="8982848"/>
                </a:lnTo>
                <a:lnTo>
                  <a:pt x="0" y="0"/>
                </a:lnTo>
                <a:close/>
              </a:path>
            </a:pathLst>
          </a:custGeom>
          <a:blipFill>
            <a:blip r:embed="rId4"/>
            <a:stretch>
              <a:fillRect l="0" t="0" r="0" b="0"/>
            </a:stretch>
          </a:blipFill>
        </p:spPr>
      </p:sp>
      <p:sp>
        <p:nvSpPr>
          <p:cNvPr name="TextBox 5" id="5"/>
          <p:cNvSpPr txBox="true"/>
          <p:nvPr/>
        </p:nvSpPr>
        <p:spPr>
          <a:xfrm rot="0">
            <a:off x="11067906" y="857250"/>
            <a:ext cx="678624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Home Page:</a:t>
            </a:r>
          </a:p>
        </p:txBody>
      </p:sp>
      <p:sp>
        <p:nvSpPr>
          <p:cNvPr name="Freeform 6" id="6"/>
          <p:cNvSpPr/>
          <p:nvPr/>
        </p:nvSpPr>
        <p:spPr>
          <a:xfrm flipH="false" flipV="false" rot="0">
            <a:off x="427546" y="94092"/>
            <a:ext cx="4052062" cy="934608"/>
          </a:xfrm>
          <a:custGeom>
            <a:avLst/>
            <a:gdLst/>
            <a:ahLst/>
            <a:cxnLst/>
            <a:rect r="r" b="b" t="t" l="l"/>
            <a:pathLst>
              <a:path h="934608" w="4052062">
                <a:moveTo>
                  <a:pt x="0" y="0"/>
                </a:moveTo>
                <a:lnTo>
                  <a:pt x="4052063" y="0"/>
                </a:lnTo>
                <a:lnTo>
                  <a:pt x="4052063" y="934608"/>
                </a:lnTo>
                <a:lnTo>
                  <a:pt x="0" y="934608"/>
                </a:lnTo>
                <a:lnTo>
                  <a:pt x="0" y="0"/>
                </a:lnTo>
                <a:close/>
              </a:path>
            </a:pathLst>
          </a:custGeom>
          <a:blipFill>
            <a:blip r:embed="rId5"/>
            <a:stretch>
              <a:fillRect l="0" t="-22259" r="0" b="-22259"/>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899271" cy="5749829"/>
          </a:xfrm>
          <a:custGeom>
            <a:avLst/>
            <a:gdLst/>
            <a:ahLst/>
            <a:cxnLst/>
            <a:rect r="r" b="b" t="t" l="l"/>
            <a:pathLst>
              <a:path h="5749829" w="8899271">
                <a:moveTo>
                  <a:pt x="0" y="0"/>
                </a:moveTo>
                <a:lnTo>
                  <a:pt x="8899271" y="0"/>
                </a:lnTo>
                <a:lnTo>
                  <a:pt x="8899271" y="5749829"/>
                </a:lnTo>
                <a:lnTo>
                  <a:pt x="0" y="5749829"/>
                </a:lnTo>
                <a:lnTo>
                  <a:pt x="0" y="0"/>
                </a:lnTo>
                <a:close/>
              </a:path>
            </a:pathLst>
          </a:custGeom>
          <a:blipFill>
            <a:blip r:embed="rId2"/>
            <a:stretch>
              <a:fillRect l="0" t="-8040" r="0" b="-8040"/>
            </a:stretch>
          </a:blipFill>
        </p:spPr>
      </p:sp>
      <p:sp>
        <p:nvSpPr>
          <p:cNvPr name="Freeform 3" id="3"/>
          <p:cNvSpPr/>
          <p:nvPr/>
        </p:nvSpPr>
        <p:spPr>
          <a:xfrm flipH="false" flipV="false" rot="0">
            <a:off x="5932700" y="3146556"/>
            <a:ext cx="12355300" cy="9266475"/>
          </a:xfrm>
          <a:custGeom>
            <a:avLst/>
            <a:gdLst/>
            <a:ahLst/>
            <a:cxnLst/>
            <a:rect r="r" b="b" t="t" l="l"/>
            <a:pathLst>
              <a:path h="9266475" w="12355300">
                <a:moveTo>
                  <a:pt x="0" y="0"/>
                </a:moveTo>
                <a:lnTo>
                  <a:pt x="12355300" y="0"/>
                </a:lnTo>
                <a:lnTo>
                  <a:pt x="12355300" y="9266476"/>
                </a:lnTo>
                <a:lnTo>
                  <a:pt x="0" y="9266476"/>
                </a:lnTo>
                <a:lnTo>
                  <a:pt x="0" y="0"/>
                </a:lnTo>
                <a:close/>
              </a:path>
            </a:pathLst>
          </a:custGeom>
          <a:blipFill>
            <a:blip r:embed="rId3"/>
            <a:stretch>
              <a:fillRect l="0" t="0" r="0" b="0"/>
            </a:stretch>
          </a:blipFill>
        </p:spPr>
      </p:sp>
      <p:sp>
        <p:nvSpPr>
          <p:cNvPr name="TextBox 4" id="4"/>
          <p:cNvSpPr txBox="true"/>
          <p:nvPr/>
        </p:nvSpPr>
        <p:spPr>
          <a:xfrm rot="0">
            <a:off x="9380157" y="1141887"/>
            <a:ext cx="7833043" cy="1874930"/>
          </a:xfrm>
          <a:prstGeom prst="rect">
            <a:avLst/>
          </a:prstGeom>
        </p:spPr>
        <p:txBody>
          <a:bodyPr anchor="t" rtlCol="false" tIns="0" lIns="0" bIns="0" rIns="0">
            <a:spAutoFit/>
          </a:bodyPr>
          <a:lstStyle/>
          <a:p>
            <a:pPr algn="ctr">
              <a:lnSpc>
                <a:spcPts val="15307"/>
              </a:lnSpc>
            </a:pPr>
            <a:r>
              <a:rPr lang="en-US" sz="10933">
                <a:solidFill>
                  <a:srgbClr val="FFFFFF"/>
                </a:solidFill>
                <a:latin typeface="Canva Sans Bold"/>
              </a:rPr>
              <a:t>Dashboard:</a:t>
            </a:r>
          </a:p>
        </p:txBody>
      </p:sp>
      <p:sp>
        <p:nvSpPr>
          <p:cNvPr name="Freeform 5" id="5"/>
          <p:cNvSpPr/>
          <p:nvPr/>
        </p:nvSpPr>
        <p:spPr>
          <a:xfrm flipH="false" flipV="false" rot="0">
            <a:off x="427546" y="94092"/>
            <a:ext cx="4052062" cy="868952"/>
          </a:xfrm>
          <a:custGeom>
            <a:avLst/>
            <a:gdLst/>
            <a:ahLst/>
            <a:cxnLst/>
            <a:rect r="r" b="b" t="t" l="l"/>
            <a:pathLst>
              <a:path h="868952" w="4052062">
                <a:moveTo>
                  <a:pt x="0" y="0"/>
                </a:moveTo>
                <a:lnTo>
                  <a:pt x="4052063" y="0"/>
                </a:lnTo>
                <a:lnTo>
                  <a:pt x="4052063" y="868952"/>
                </a:lnTo>
                <a:lnTo>
                  <a:pt x="0" y="868952"/>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DAFyLfb-Y1Q</dc:identifier>
  <dcterms:modified xsi:type="dcterms:W3CDTF">2011-08-01T06:04:30Z</dcterms:modified>
  <cp:revision>1</cp:revision>
  <dc:title>Yuka</dc:title>
</cp:coreProperties>
</file>